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6" r:id="rId2"/>
    <p:sldId id="737" r:id="rId3"/>
    <p:sldId id="743" r:id="rId4"/>
    <p:sldId id="262" r:id="rId5"/>
    <p:sldId id="261" r:id="rId6"/>
    <p:sldId id="265" r:id="rId7"/>
    <p:sldId id="667" r:id="rId8"/>
    <p:sldId id="713" r:id="rId9"/>
    <p:sldId id="738" r:id="rId10"/>
    <p:sldId id="668" r:id="rId11"/>
    <p:sldId id="680" r:id="rId12"/>
    <p:sldId id="677" r:id="rId13"/>
    <p:sldId id="675" r:id="rId14"/>
    <p:sldId id="720" r:id="rId15"/>
    <p:sldId id="699" r:id="rId16"/>
    <p:sldId id="721" r:id="rId17"/>
    <p:sldId id="728" r:id="rId18"/>
    <p:sldId id="739" r:id="rId19"/>
    <p:sldId id="740" r:id="rId20"/>
    <p:sldId id="741" r:id="rId21"/>
    <p:sldId id="742" r:id="rId22"/>
    <p:sldId id="733" r:id="rId23"/>
    <p:sldId id="734" r:id="rId24"/>
    <p:sldId id="722" r:id="rId25"/>
    <p:sldId id="684" r:id="rId26"/>
    <p:sldId id="726" r:id="rId27"/>
    <p:sldId id="735" r:id="rId28"/>
    <p:sldId id="736" r:id="rId29"/>
    <p:sldId id="665" r:id="rId30"/>
    <p:sldId id="7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2FA031-435C-C1F8-49C5-05A7E37DDCAF}" name="Tehya Stockman" initials="TS" userId="S::tstockman@airsci.com::c1224538-8b37-4a17-8313-316ddca531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8" autoAdjust="0"/>
    <p:restoredTop sz="89388" autoAdjust="0"/>
  </p:normalViewPr>
  <p:slideViewPr>
    <p:cSldViewPr snapToGrid="0">
      <p:cViewPr varScale="1">
        <p:scale>
          <a:sx n="82" d="100"/>
          <a:sy n="82" d="100"/>
        </p:scale>
        <p:origin x="184" y="8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EA978-76A3-443A-A307-6439548BFA40}" type="datetimeFigureOut">
              <a:rPr lang="en-US" smtClean="0"/>
              <a:t>11/12/24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2D873-48A7-4AD3-93B1-2586BA99A11A}" type="slidenum">
              <a:rPr lang="en-US" smtClean="0"/>
              <a:t>‹#›</a:t>
            </a:fld>
            <a:endParaRPr lang="en-US"/>
          </a:p>
        </p:txBody>
      </p:sp>
    </p:spTree>
    <p:extLst>
      <p:ext uri="{BB962C8B-B14F-4D97-AF65-F5344CB8AC3E}">
        <p14:creationId xmlns:p14="http://schemas.microsoft.com/office/powerpoint/2010/main" val="160968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xfrm>
            <a:off x="407988" y="698500"/>
            <a:ext cx="6194425" cy="3484563"/>
          </a:xfrm>
          <a:ln/>
        </p:spPr>
      </p:sp>
      <p:sp>
        <p:nvSpPr>
          <p:cNvPr id="12291" name="Notes Placeholder 2"/>
          <p:cNvSpPr>
            <a:spLocks noGrp="1" noChangeArrowheads="1"/>
          </p:cNvSpPr>
          <p:nvPr>
            <p:ph type="body" idx="1"/>
          </p:nvPr>
        </p:nvSpPr>
        <p:spPr>
          <a:noFill/>
        </p:spPr>
        <p:txBody>
          <a:bodyPr/>
          <a:lstStyle/>
          <a:p>
            <a:endParaRPr lang="en-US" altLang="en-US" dirty="0"/>
          </a:p>
        </p:txBody>
      </p:sp>
      <p:sp>
        <p:nvSpPr>
          <p:cNvPr id="12292"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0CBEF-DCF5-460A-A480-6F818F79BAE0}" type="slidenum">
              <a:rPr kumimoji="0" lang="en-US" alt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this is a modeled value based on the satellite detection of fires and then how that is translated to smoke – high level</a:t>
            </a:r>
          </a:p>
          <a:p>
            <a:endParaRPr lang="en-US" dirty="0"/>
          </a:p>
          <a:p>
            <a:r>
              <a:rPr lang="en-US" dirty="0"/>
              <a:t>Talk about scale of model, full column, not just at ground level. Continental pattern when going across the US, drops down a long the Rockies (backs in from the North)</a:t>
            </a:r>
          </a:p>
          <a:p>
            <a:endParaRPr lang="en-US" dirty="0"/>
          </a:p>
        </p:txBody>
      </p:sp>
      <p:sp>
        <p:nvSpPr>
          <p:cNvPr id="4" name="Slide Number Placeholder 3"/>
          <p:cNvSpPr>
            <a:spLocks noGrp="1"/>
          </p:cNvSpPr>
          <p:nvPr>
            <p:ph type="sldNum" sz="quarter" idx="5"/>
          </p:nvPr>
        </p:nvSpPr>
        <p:spPr/>
        <p:txBody>
          <a:bodyPr/>
          <a:lstStyle/>
          <a:p>
            <a:fld id="{C052D873-48A7-4AD3-93B1-2586BA99A11A}" type="slidenum">
              <a:rPr lang="en-US" smtClean="0"/>
              <a:t>11</a:t>
            </a:fld>
            <a:endParaRPr lang="en-US"/>
          </a:p>
        </p:txBody>
      </p:sp>
    </p:spTree>
    <p:extLst>
      <p:ext uri="{BB962C8B-B14F-4D97-AF65-F5344CB8AC3E}">
        <p14:creationId xmlns:p14="http://schemas.microsoft.com/office/powerpoint/2010/main" val="21242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a map of the </a:t>
            </a:r>
            <a:r>
              <a:rPr lang="en-US" dirty="0" err="1"/>
              <a:t>airnow</a:t>
            </a:r>
            <a:r>
              <a:rPr lang="en-US" dirty="0"/>
              <a:t> contours</a:t>
            </a:r>
          </a:p>
        </p:txBody>
      </p:sp>
      <p:sp>
        <p:nvSpPr>
          <p:cNvPr id="4" name="Slide Number Placeholder 3"/>
          <p:cNvSpPr>
            <a:spLocks noGrp="1"/>
          </p:cNvSpPr>
          <p:nvPr>
            <p:ph type="sldNum" sz="quarter" idx="5"/>
          </p:nvPr>
        </p:nvSpPr>
        <p:spPr/>
        <p:txBody>
          <a:bodyPr/>
          <a:lstStyle/>
          <a:p>
            <a:fld id="{C052D873-48A7-4AD3-93B1-2586BA99A11A}" type="slidenum">
              <a:rPr lang="en-US" smtClean="0"/>
              <a:t>12</a:t>
            </a:fld>
            <a:endParaRPr lang="en-US"/>
          </a:p>
        </p:txBody>
      </p:sp>
    </p:spTree>
    <p:extLst>
      <p:ext uri="{BB962C8B-B14F-4D97-AF65-F5344CB8AC3E}">
        <p14:creationId xmlns:p14="http://schemas.microsoft.com/office/powerpoint/2010/main" val="647279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Smoke in front of Mass Density</a:t>
            </a:r>
          </a:p>
        </p:txBody>
      </p:sp>
      <p:sp>
        <p:nvSpPr>
          <p:cNvPr id="4" name="Slide Number Placeholder 3"/>
          <p:cNvSpPr>
            <a:spLocks noGrp="1"/>
          </p:cNvSpPr>
          <p:nvPr>
            <p:ph type="sldNum" sz="quarter" idx="5"/>
          </p:nvPr>
        </p:nvSpPr>
        <p:spPr/>
        <p:txBody>
          <a:bodyPr/>
          <a:lstStyle/>
          <a:p>
            <a:fld id="{C052D873-48A7-4AD3-93B1-2586BA99A11A}" type="slidenum">
              <a:rPr lang="en-US" smtClean="0"/>
              <a:t>13</a:t>
            </a:fld>
            <a:endParaRPr lang="en-US"/>
          </a:p>
        </p:txBody>
      </p:sp>
    </p:spTree>
    <p:extLst>
      <p:ext uri="{BB962C8B-B14F-4D97-AF65-F5344CB8AC3E}">
        <p14:creationId xmlns:p14="http://schemas.microsoft.com/office/powerpoint/2010/main" val="2937343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outages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E9D1-ED9D-4089-83B6-0A2F81F1D8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4300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the PM2.5 daily standard</a:t>
            </a:r>
          </a:p>
          <a:p>
            <a:r>
              <a:rPr lang="en-US" dirty="0"/>
              <a:t>Cut points determined based on interquartile ranges of specific scenarios.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E9D1-ED9D-4089-83B6-0A2F81F1D8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05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outages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E9D1-ED9D-4089-83B6-0A2F81F1D8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8808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2D873-48A7-4AD3-93B1-2586BA99A11A}" type="slidenum">
              <a:rPr lang="en-US" smtClean="0"/>
              <a:t>21</a:t>
            </a:fld>
            <a:endParaRPr lang="en-US"/>
          </a:p>
        </p:txBody>
      </p:sp>
    </p:spTree>
    <p:extLst>
      <p:ext uri="{BB962C8B-B14F-4D97-AF65-F5344CB8AC3E}">
        <p14:creationId xmlns:p14="http://schemas.microsoft.com/office/powerpoint/2010/main" val="1834891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 smoke everywhere in the entire area – cannot see the boundary</a:t>
            </a:r>
          </a:p>
          <a:p>
            <a:r>
              <a:rPr lang="en-US" dirty="0"/>
              <a:t>Based on the ground level PM2.5 concentrations and modeled HRRR smoke – low probability</a:t>
            </a:r>
          </a:p>
        </p:txBody>
      </p:sp>
      <p:sp>
        <p:nvSpPr>
          <p:cNvPr id="4" name="Slide Number Placeholder 3"/>
          <p:cNvSpPr>
            <a:spLocks noGrp="1"/>
          </p:cNvSpPr>
          <p:nvPr>
            <p:ph type="sldNum" sz="quarter" idx="5"/>
          </p:nvPr>
        </p:nvSpPr>
        <p:spPr/>
        <p:txBody>
          <a:bodyPr/>
          <a:lstStyle/>
          <a:p>
            <a:fld id="{C052D873-48A7-4AD3-93B1-2586BA99A11A}" type="slidenum">
              <a:rPr lang="en-US" smtClean="0"/>
              <a:t>22</a:t>
            </a:fld>
            <a:endParaRPr lang="en-US"/>
          </a:p>
        </p:txBody>
      </p:sp>
    </p:spTree>
    <p:extLst>
      <p:ext uri="{BB962C8B-B14F-4D97-AF65-F5344CB8AC3E}">
        <p14:creationId xmlns:p14="http://schemas.microsoft.com/office/powerpoint/2010/main" val="2114172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Localized event – Alexander Mountain Fire (started 7/29/2024)</a:t>
            </a:r>
          </a:p>
        </p:txBody>
      </p:sp>
      <p:sp>
        <p:nvSpPr>
          <p:cNvPr id="4" name="Slide Number Placeholder 3"/>
          <p:cNvSpPr>
            <a:spLocks noGrp="1"/>
          </p:cNvSpPr>
          <p:nvPr>
            <p:ph type="sldNum" sz="quarter" idx="5"/>
          </p:nvPr>
        </p:nvSpPr>
        <p:spPr/>
        <p:txBody>
          <a:bodyPr/>
          <a:lstStyle/>
          <a:p>
            <a:fld id="{C052D873-48A7-4AD3-93B1-2586BA99A11A}" type="slidenum">
              <a:rPr lang="en-US" smtClean="0"/>
              <a:t>23</a:t>
            </a:fld>
            <a:endParaRPr lang="en-US"/>
          </a:p>
        </p:txBody>
      </p:sp>
    </p:spTree>
    <p:extLst>
      <p:ext uri="{BB962C8B-B14F-4D97-AF65-F5344CB8AC3E}">
        <p14:creationId xmlns:p14="http://schemas.microsoft.com/office/powerpoint/2010/main" val="3082866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outages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E9D1-ED9D-4089-83B6-0A2F81F1D8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26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73DAA31E-A872-677D-63B7-49A8C0BE63A1}"/>
            </a:ext>
          </a:extLst>
        </p:cNvPr>
        <p:cNvGrpSpPr/>
        <p:nvPr/>
      </p:nvGrpSpPr>
      <p:grpSpPr>
        <a:xfrm>
          <a:off x="0" y="0"/>
          <a:ext cx="0" cy="0"/>
          <a:chOff x="0" y="0"/>
          <a:chExt cx="0" cy="0"/>
        </a:xfrm>
      </p:grpSpPr>
      <p:sp>
        <p:nvSpPr>
          <p:cNvPr id="338" name="Google Shape;338;p3:notes">
            <a:extLst>
              <a:ext uri="{FF2B5EF4-FFF2-40B4-BE49-F238E27FC236}">
                <a16:creationId xmlns:a16="http://schemas.microsoft.com/office/drawing/2014/main" id="{E87FD227-6F36-995C-5871-86A0445479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notes">
            <a:extLst>
              <a:ext uri="{FF2B5EF4-FFF2-40B4-BE49-F238E27FC236}">
                <a16:creationId xmlns:a16="http://schemas.microsoft.com/office/drawing/2014/main" id="{C0ED2348-4383-F5CC-8A73-B220A46FB43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Wildfire smoke can either amplify ozone production by transporting more ozone precursors (oxides of nitrogen and volatile organic compounds to the area or can suppress ozone production by reducing the intensity of the ultraviolet radiation that is necessary for photochemical ozone production. </a:t>
            </a:r>
            <a:endParaRPr dirty="0"/>
          </a:p>
        </p:txBody>
      </p:sp>
      <p:sp>
        <p:nvSpPr>
          <p:cNvPr id="340" name="Google Shape;340;p3:notes">
            <a:extLst>
              <a:ext uri="{FF2B5EF4-FFF2-40B4-BE49-F238E27FC236}">
                <a16:creationId xmlns:a16="http://schemas.microsoft.com/office/drawing/2014/main" id="{240C4500-6578-30E1-FF24-6FDFEF18074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378061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ArcMap </a:t>
            </a:r>
          </a:p>
        </p:txBody>
      </p:sp>
      <p:sp>
        <p:nvSpPr>
          <p:cNvPr id="4" name="Slide Number Placeholder 3"/>
          <p:cNvSpPr>
            <a:spLocks noGrp="1"/>
          </p:cNvSpPr>
          <p:nvPr>
            <p:ph type="sldNum" sz="quarter" idx="5"/>
          </p:nvPr>
        </p:nvSpPr>
        <p:spPr/>
        <p:txBody>
          <a:bodyPr/>
          <a:lstStyle/>
          <a:p>
            <a:fld id="{C052D873-48A7-4AD3-93B1-2586BA99A11A}" type="slidenum">
              <a:rPr lang="en-US" smtClean="0"/>
              <a:t>25</a:t>
            </a:fld>
            <a:endParaRPr lang="en-US"/>
          </a:p>
        </p:txBody>
      </p:sp>
    </p:spTree>
    <p:extLst>
      <p:ext uri="{BB962C8B-B14F-4D97-AF65-F5344CB8AC3E}">
        <p14:creationId xmlns:p14="http://schemas.microsoft.com/office/powerpoint/2010/main" val="1050497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2020 did not have HRRR model data available, so it is harder to determine the difference between no smoke influence and low probability. </a:t>
            </a:r>
          </a:p>
          <a:p>
            <a:r>
              <a:rPr lang="en-US" dirty="0"/>
              <a:t>Example of making a smoke prediction for high ozone sites where we don’t have any measurement data at the site that reflects the amount of smoke – we can use the inputs to SIMAS to fill in the gaps where we don’t have PM2.5 data.</a:t>
            </a:r>
          </a:p>
        </p:txBody>
      </p:sp>
      <p:sp>
        <p:nvSpPr>
          <p:cNvPr id="4" name="Slide Number Placeholder 3"/>
          <p:cNvSpPr>
            <a:spLocks noGrp="1"/>
          </p:cNvSpPr>
          <p:nvPr>
            <p:ph type="sldNum" sz="quarter" idx="5"/>
          </p:nvPr>
        </p:nvSpPr>
        <p:spPr/>
        <p:txBody>
          <a:bodyPr/>
          <a:lstStyle/>
          <a:p>
            <a:fld id="{C052D873-48A7-4AD3-93B1-2586BA99A11A}" type="slidenum">
              <a:rPr lang="en-US" smtClean="0"/>
              <a:t>26</a:t>
            </a:fld>
            <a:endParaRPr lang="en-US"/>
          </a:p>
        </p:txBody>
      </p:sp>
    </p:spTree>
    <p:extLst>
      <p:ext uri="{BB962C8B-B14F-4D97-AF65-F5344CB8AC3E}">
        <p14:creationId xmlns:p14="http://schemas.microsoft.com/office/powerpoint/2010/main" val="332608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about if anyone wants to do follow up or regular check ins with the project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E9D1-ED9D-4089-83B6-0A2F81F1D8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449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Wildfire smoke can either amplify ozone production by transporting more ozone precursors (oxides of nitrogen and volatile organic compounds to the area or can suppress ozone production by reducing the intensity of the ultraviolet radiation that is necessary for photochemical ozone production. </a:t>
            </a:r>
            <a:endParaRPr dirty="0"/>
          </a:p>
        </p:txBody>
      </p:sp>
      <p:sp>
        <p:nvSpPr>
          <p:cNvPr id="340" name="Google Shape;34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Not attributing smoke as the sole cause of these higher values</a:t>
            </a:r>
            <a:endParaRPr dirty="0"/>
          </a:p>
        </p:txBody>
      </p:sp>
      <p:sp>
        <p:nvSpPr>
          <p:cNvPr id="319" name="Google Shape;3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374" name="Google Shape;3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E9D1-ED9D-4089-83B6-0A2F81F1D8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8971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outages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E9D1-ED9D-4089-83B6-0A2F81F1D8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793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FDED6-F9EC-3D5B-DE98-5ADB230EB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FCDA5-CD8B-B552-D786-C543A5097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6F694-EF5B-B6EA-66A3-6B5E8C68B9A0}"/>
              </a:ext>
            </a:extLst>
          </p:cNvPr>
          <p:cNvSpPr>
            <a:spLocks noGrp="1"/>
          </p:cNvSpPr>
          <p:nvPr>
            <p:ph type="body" idx="1"/>
          </p:nvPr>
        </p:nvSpPr>
        <p:spPr/>
        <p:txBody>
          <a:bodyPr/>
          <a:lstStyle/>
          <a:p>
            <a:r>
              <a:rPr lang="en-US" dirty="0"/>
              <a:t>Data outages</a:t>
            </a:r>
          </a:p>
        </p:txBody>
      </p:sp>
      <p:sp>
        <p:nvSpPr>
          <p:cNvPr id="4" name="Slide Number Placeholder 3">
            <a:extLst>
              <a:ext uri="{FF2B5EF4-FFF2-40B4-BE49-F238E27FC236}">
                <a16:creationId xmlns:a16="http://schemas.microsoft.com/office/drawing/2014/main" id="{3545F8A2-FE6A-961D-1BDF-499FFC6415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E9D1-ED9D-4089-83B6-0A2F81F1D8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1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first go through the key aspects of each data input, then show the decision-making, then walk through an example.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E9D1-ED9D-4089-83B6-0A2F81F1D8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51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pPr>
              <a:defRPr/>
            </a:pPr>
            <a:r>
              <a:rPr lang="en-US" dirty="0"/>
              <a:t>12/4/2020</a:t>
            </a: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pPr>
              <a:defRPr/>
            </a:pPr>
            <a:r>
              <a:rPr lang="en-US" dirty="0"/>
              <a:t>RAQC - Serious SIP Board Update</a:t>
            </a: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5CD8EA1-B415-4FB0-BFFD-34237E02BD16}" type="slidenum">
              <a:rPr lang="en-US" altLang="en-US" smtClean="0"/>
              <a:pPr/>
              <a:t>‹#›</a:t>
            </a:fld>
            <a:endParaRPr lang="en-US" alt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70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12/4/2020</a:t>
            </a:r>
          </a:p>
        </p:txBody>
      </p:sp>
      <p:sp>
        <p:nvSpPr>
          <p:cNvPr id="3" name="Footer Placeholder 2"/>
          <p:cNvSpPr>
            <a:spLocks noGrp="1"/>
          </p:cNvSpPr>
          <p:nvPr>
            <p:ph type="ftr" sz="quarter" idx="11"/>
          </p:nvPr>
        </p:nvSpPr>
        <p:spPr/>
        <p:txBody>
          <a:bodyPr/>
          <a:lstStyle/>
          <a:p>
            <a:r>
              <a:rPr lang="en-US" dirty="0"/>
              <a:t>RAQC - Serious SIP Board Update</a:t>
            </a:r>
          </a:p>
        </p:txBody>
      </p:sp>
      <p:sp>
        <p:nvSpPr>
          <p:cNvPr id="4" name="Slide Number Placeholder 3"/>
          <p:cNvSpPr>
            <a:spLocks noGrp="1"/>
          </p:cNvSpPr>
          <p:nvPr>
            <p:ph type="sldNum" sz="quarter" idx="12"/>
          </p:nvPr>
        </p:nvSpPr>
        <p:spPr/>
        <p:txBody>
          <a:bodyPr/>
          <a:lstStyle/>
          <a:p>
            <a:fld id="{98BDC84C-062A-48E9-BA9E-71C56B6ED268}" type="slidenum">
              <a:rPr lang="en-US" smtClean="0"/>
              <a:t>‹#›</a:t>
            </a:fld>
            <a:endParaRPr lang="en-US"/>
          </a:p>
        </p:txBody>
      </p:sp>
      <p:pic>
        <p:nvPicPr>
          <p:cNvPr id="5" name="Picture 4">
            <a:extLst>
              <a:ext uri="{FF2B5EF4-FFF2-40B4-BE49-F238E27FC236}">
                <a16:creationId xmlns:a16="http://schemas.microsoft.com/office/drawing/2014/main" id="{4B853274-0122-47AA-8656-FEB7EC809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98905" y="6198396"/>
            <a:ext cx="1107658" cy="523079"/>
          </a:xfrm>
          <a:prstGeom prst="rect">
            <a:avLst/>
          </a:prstGeom>
        </p:spPr>
      </p:pic>
    </p:spTree>
    <p:extLst>
      <p:ext uri="{BB962C8B-B14F-4D97-AF65-F5344CB8AC3E}">
        <p14:creationId xmlns:p14="http://schemas.microsoft.com/office/powerpoint/2010/main" val="348712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pPr>
              <a:defRPr/>
            </a:pPr>
            <a:r>
              <a:rPr lang="en-US" dirty="0"/>
              <a:t>12/4/2020</a:t>
            </a:r>
          </a:p>
        </p:txBody>
      </p:sp>
      <p:sp>
        <p:nvSpPr>
          <p:cNvPr id="6" name="Footer Placeholder 5"/>
          <p:cNvSpPr>
            <a:spLocks noGrp="1"/>
          </p:cNvSpPr>
          <p:nvPr>
            <p:ph type="ftr" sz="quarter" idx="11"/>
          </p:nvPr>
        </p:nvSpPr>
        <p:spPr>
          <a:xfrm>
            <a:off x="2103620" y="6375679"/>
            <a:ext cx="3482179" cy="345796"/>
          </a:xfrm>
        </p:spPr>
        <p:txBody>
          <a:bodyPr/>
          <a:lstStyle/>
          <a:p>
            <a:pPr>
              <a:defRPr/>
            </a:pPr>
            <a:r>
              <a:rPr lang="en-US" dirty="0"/>
              <a:t>RAQC - Serious SIP Board Update</a:t>
            </a:r>
          </a:p>
        </p:txBody>
      </p:sp>
      <p:sp>
        <p:nvSpPr>
          <p:cNvPr id="7" name="Slide Number Placeholder 6"/>
          <p:cNvSpPr>
            <a:spLocks noGrp="1"/>
          </p:cNvSpPr>
          <p:nvPr>
            <p:ph type="sldNum" sz="quarter" idx="12"/>
          </p:nvPr>
        </p:nvSpPr>
        <p:spPr>
          <a:xfrm>
            <a:off x="5691014" y="6375679"/>
            <a:ext cx="1232456" cy="345796"/>
          </a:xfrm>
        </p:spPr>
        <p:txBody>
          <a:bodyPr/>
          <a:lstStyle/>
          <a:p>
            <a:fld id="{A5CD8EA1-B415-4FB0-BFFD-34237E02BD16}" type="slidenum">
              <a:rPr lang="en-US" altLang="en-US" smtClean="0"/>
              <a:pPr/>
              <a:t>‹#›</a:t>
            </a:fld>
            <a:endParaRPr lang="en-US" alt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54E9CB5-183A-4DC9-81A9-724077DD52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0669" y="6146118"/>
            <a:ext cx="1107658" cy="523079"/>
          </a:xfrm>
          <a:prstGeom prst="rect">
            <a:avLst/>
          </a:prstGeom>
        </p:spPr>
      </p:pic>
    </p:spTree>
    <p:extLst>
      <p:ext uri="{BB962C8B-B14F-4D97-AF65-F5344CB8AC3E}">
        <p14:creationId xmlns:p14="http://schemas.microsoft.com/office/powerpoint/2010/main" val="390979937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3" name="Freeform 11" title="right scallop background shape">
            <a:extLst>
              <a:ext uri="{FF2B5EF4-FFF2-40B4-BE49-F238E27FC236}">
                <a16:creationId xmlns:a16="http://schemas.microsoft.com/office/drawing/2014/main" id="{9789D933-426B-43C6-B2B5-5F2E12E28BE1}"/>
              </a:ext>
            </a:extLst>
          </p:cNvPr>
          <p:cNvSpPr/>
          <p:nvPr userDrawn="1"/>
        </p:nvSpPr>
        <p:spPr bwMode="auto">
          <a:xfrm flipH="1">
            <a:off x="-700039" y="-1"/>
            <a:ext cx="3591500"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rgbClr val="01A1DD"/>
          </a:solidFill>
          <a:ln w="0">
            <a:noFill/>
            <a:prstDash val="solid"/>
            <a:round/>
            <a:headEnd/>
            <a:tailEnd/>
          </a:ln>
        </p:spPr>
      </p:sp>
      <p:sp>
        <p:nvSpPr>
          <p:cNvPr id="3" name="Picture Placeholder 2"/>
          <p:cNvSpPr>
            <a:spLocks noGrp="1" noChangeAspect="1"/>
          </p:cNvSpPr>
          <p:nvPr>
            <p:ph type="pic" idx="1"/>
          </p:nvPr>
        </p:nvSpPr>
        <p:spPr>
          <a:xfrm>
            <a:off x="3251368" y="259644"/>
            <a:ext cx="8297260" cy="600454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Rectangle 11" title="left edge border"/>
          <p:cNvSpPr/>
          <p:nvPr/>
        </p:nvSpPr>
        <p:spPr>
          <a:xfrm>
            <a:off x="11908536" y="-1"/>
            <a:ext cx="283464" cy="6858000"/>
          </a:xfrm>
          <a:prstGeom prst="rect">
            <a:avLst/>
          </a:prstGeom>
          <a:solidFill>
            <a:srgbClr val="01A1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94911" y="3063113"/>
            <a:ext cx="3259089" cy="1196670"/>
          </a:xfrm>
        </p:spPr>
        <p:txBody>
          <a:bodyPr anchor="t">
            <a:normAutofit/>
          </a:bodyPr>
          <a:lstStyle>
            <a:lvl1pPr>
              <a:lnSpc>
                <a:spcPct val="100000"/>
              </a:lnSpc>
              <a:defRPr sz="1900" b="1" i="0" spc="300" baseline="0">
                <a:solidFill>
                  <a:schemeClr val="tx1">
                    <a:lumMod val="85000"/>
                    <a:lumOff val="15000"/>
                  </a:schemeClr>
                </a:solidFill>
                <a:latin typeface="+mn-lt"/>
              </a:defRPr>
            </a:lvl1pPr>
          </a:lstStyle>
          <a:p>
            <a:r>
              <a:rPr lang="en-US" dirty="0"/>
              <a:t>Click to edit Master title style</a:t>
            </a:r>
          </a:p>
        </p:txBody>
      </p:sp>
      <p:sp>
        <p:nvSpPr>
          <p:cNvPr id="5" name="Date Placeholder 4"/>
          <p:cNvSpPr>
            <a:spLocks noGrp="1"/>
          </p:cNvSpPr>
          <p:nvPr>
            <p:ph type="dt" sz="half" idx="10"/>
          </p:nvPr>
        </p:nvSpPr>
        <p:spPr>
          <a:xfrm>
            <a:off x="7073193" y="6375679"/>
            <a:ext cx="1232456" cy="348462"/>
          </a:xfrm>
        </p:spPr>
        <p:txBody>
          <a:bodyPr/>
          <a:lstStyle/>
          <a:p>
            <a:pPr>
              <a:defRPr/>
            </a:pPr>
            <a:r>
              <a:rPr lang="en-US" dirty="0"/>
              <a:t>12/4/2020</a:t>
            </a:r>
          </a:p>
        </p:txBody>
      </p:sp>
      <p:sp>
        <p:nvSpPr>
          <p:cNvPr id="6" name="Footer Placeholder 5"/>
          <p:cNvSpPr>
            <a:spLocks noGrp="1"/>
          </p:cNvSpPr>
          <p:nvPr>
            <p:ph type="ftr" sz="quarter" idx="11"/>
          </p:nvPr>
        </p:nvSpPr>
        <p:spPr>
          <a:xfrm>
            <a:off x="2103621" y="6375679"/>
            <a:ext cx="3482178" cy="345796"/>
          </a:xfrm>
        </p:spPr>
        <p:txBody>
          <a:bodyPr/>
          <a:lstStyle/>
          <a:p>
            <a:pPr>
              <a:defRPr/>
            </a:pPr>
            <a:r>
              <a:rPr lang="en-US" dirty="0"/>
              <a:t>RAQC - Serious SIP Board Update</a:t>
            </a:r>
          </a:p>
        </p:txBody>
      </p:sp>
      <p:sp>
        <p:nvSpPr>
          <p:cNvPr id="7" name="Slide Number Placeholder 6"/>
          <p:cNvSpPr>
            <a:spLocks noGrp="1"/>
          </p:cNvSpPr>
          <p:nvPr>
            <p:ph type="sldNum" sz="quarter" idx="12"/>
          </p:nvPr>
        </p:nvSpPr>
        <p:spPr>
          <a:xfrm>
            <a:off x="5687568" y="6375679"/>
            <a:ext cx="1234440" cy="345796"/>
          </a:xfrm>
        </p:spPr>
        <p:txBody>
          <a:bodyPr/>
          <a:lstStyle/>
          <a:p>
            <a:fld id="{06B8E44C-5FC0-49B4-887F-0B040568717E}" type="slidenum">
              <a:rPr lang="en-US" altLang="en-US" smtClean="0"/>
              <a:pPr/>
              <a:t>‹#›</a:t>
            </a:fld>
            <a:endParaRPr lang="en-US" altLang="en-US"/>
          </a:p>
        </p:txBody>
      </p:sp>
      <p:pic>
        <p:nvPicPr>
          <p:cNvPr id="10" name="Picture 9">
            <a:extLst>
              <a:ext uri="{FF2B5EF4-FFF2-40B4-BE49-F238E27FC236}">
                <a16:creationId xmlns:a16="http://schemas.microsoft.com/office/drawing/2014/main" id="{3D8E5B45-17F6-493E-B8AA-D01AFF906F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21470" y="6057438"/>
            <a:ext cx="1347798" cy="636482"/>
          </a:xfrm>
          <a:prstGeom prst="rect">
            <a:avLst/>
          </a:prstGeom>
        </p:spPr>
      </p:pic>
    </p:spTree>
    <p:extLst>
      <p:ext uri="{BB962C8B-B14F-4D97-AF65-F5344CB8AC3E}">
        <p14:creationId xmlns:p14="http://schemas.microsoft.com/office/powerpoint/2010/main" val="863373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dirty="0"/>
              <a:t>12/4/2020</a:t>
            </a:r>
          </a:p>
        </p:txBody>
      </p:sp>
      <p:sp>
        <p:nvSpPr>
          <p:cNvPr id="5" name="Footer Placeholder 4"/>
          <p:cNvSpPr>
            <a:spLocks noGrp="1"/>
          </p:cNvSpPr>
          <p:nvPr>
            <p:ph type="ftr" sz="quarter" idx="11"/>
          </p:nvPr>
        </p:nvSpPr>
        <p:spPr/>
        <p:txBody>
          <a:bodyPr/>
          <a:lstStyle/>
          <a:p>
            <a:pPr>
              <a:defRPr/>
            </a:pPr>
            <a:r>
              <a:rPr lang="en-US" dirty="0"/>
              <a:t>RAQC - Serious SIP Board Update</a:t>
            </a:r>
          </a:p>
        </p:txBody>
      </p:sp>
      <p:sp>
        <p:nvSpPr>
          <p:cNvPr id="6" name="Slide Number Placeholder 5"/>
          <p:cNvSpPr>
            <a:spLocks noGrp="1"/>
          </p:cNvSpPr>
          <p:nvPr>
            <p:ph type="sldNum" sz="quarter" idx="12"/>
          </p:nvPr>
        </p:nvSpPr>
        <p:spPr/>
        <p:txBody>
          <a:bodyPr/>
          <a:lstStyle/>
          <a:p>
            <a:fld id="{A5CD8EA1-B415-4FB0-BFFD-34237E02BD16}" type="slidenum">
              <a:rPr lang="en-US" altLang="en-US" smtClean="0"/>
              <a:pPr/>
              <a:t>‹#›</a:t>
            </a:fld>
            <a:endParaRPr lang="en-US" altLang="en-US"/>
          </a:p>
        </p:txBody>
      </p:sp>
      <p:pic>
        <p:nvPicPr>
          <p:cNvPr id="7" name="Picture 6">
            <a:extLst>
              <a:ext uri="{FF2B5EF4-FFF2-40B4-BE49-F238E27FC236}">
                <a16:creationId xmlns:a16="http://schemas.microsoft.com/office/drawing/2014/main" id="{59CCA161-87F1-48D3-AD33-D61B2C04D55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0669" y="6146118"/>
            <a:ext cx="1107658" cy="523079"/>
          </a:xfrm>
          <a:prstGeom prst="rect">
            <a:avLst/>
          </a:prstGeom>
        </p:spPr>
      </p:pic>
    </p:spTree>
    <p:extLst>
      <p:ext uri="{BB962C8B-B14F-4D97-AF65-F5344CB8AC3E}">
        <p14:creationId xmlns:p14="http://schemas.microsoft.com/office/powerpoint/2010/main" val="215742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dirty="0"/>
              <a:t>12/4/2020</a:t>
            </a:r>
          </a:p>
        </p:txBody>
      </p:sp>
      <p:sp>
        <p:nvSpPr>
          <p:cNvPr id="5" name="Footer Placeholder 4"/>
          <p:cNvSpPr>
            <a:spLocks noGrp="1"/>
          </p:cNvSpPr>
          <p:nvPr>
            <p:ph type="ftr" sz="quarter" idx="11"/>
          </p:nvPr>
        </p:nvSpPr>
        <p:spPr/>
        <p:txBody>
          <a:bodyPr/>
          <a:lstStyle/>
          <a:p>
            <a:pPr>
              <a:defRPr/>
            </a:pPr>
            <a:r>
              <a:rPr lang="en-US" dirty="0"/>
              <a:t>RAQC - Serious SIP Board Update</a:t>
            </a:r>
          </a:p>
        </p:txBody>
      </p:sp>
      <p:sp>
        <p:nvSpPr>
          <p:cNvPr id="6" name="Slide Number Placeholder 5"/>
          <p:cNvSpPr>
            <a:spLocks noGrp="1"/>
          </p:cNvSpPr>
          <p:nvPr>
            <p:ph type="sldNum" sz="quarter" idx="12"/>
          </p:nvPr>
        </p:nvSpPr>
        <p:spPr/>
        <p:txBody>
          <a:bodyPr/>
          <a:lstStyle/>
          <a:p>
            <a:fld id="{A5CD8EA1-B415-4FB0-BFFD-34237E02BD16}" type="slidenum">
              <a:rPr lang="en-US" altLang="en-US" smtClean="0"/>
              <a:pPr/>
              <a:t>‹#›</a:t>
            </a:fld>
            <a:endParaRPr lang="en-US" altLang="en-US"/>
          </a:p>
        </p:txBody>
      </p:sp>
      <p:pic>
        <p:nvPicPr>
          <p:cNvPr id="7" name="Picture 6">
            <a:extLst>
              <a:ext uri="{FF2B5EF4-FFF2-40B4-BE49-F238E27FC236}">
                <a16:creationId xmlns:a16="http://schemas.microsoft.com/office/drawing/2014/main" id="{5F86EB84-6E03-44E6-A8D8-02D5FE9618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0669" y="6146118"/>
            <a:ext cx="1107658" cy="523079"/>
          </a:xfrm>
          <a:prstGeom prst="rect">
            <a:avLst/>
          </a:prstGeom>
        </p:spPr>
      </p:pic>
    </p:spTree>
    <p:extLst>
      <p:ext uri="{BB962C8B-B14F-4D97-AF65-F5344CB8AC3E}">
        <p14:creationId xmlns:p14="http://schemas.microsoft.com/office/powerpoint/2010/main" val="286069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10590003" cy="748627"/>
          </a:xfrm>
        </p:spPr>
        <p:txBody>
          <a:bodyPr/>
          <a:lstStyle/>
          <a:p>
            <a:r>
              <a:rPr lang="en-GB" dirty="0"/>
              <a:t>Click to edit Master title style</a:t>
            </a:r>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886961" cy="4062413"/>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500071" y="1644651"/>
            <a:ext cx="4888549" cy="4062413"/>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US" dirty="0"/>
              <a:t>RAQC - Serious SIP Board Update</a:t>
            </a:r>
            <a:endParaRPr lang="en-GB" dirty="0"/>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3680" y="6141510"/>
            <a:ext cx="704941" cy="122327"/>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r>
              <a:rPr lang="en-US" dirty="0"/>
              <a:t>12/4/2020</a:t>
            </a:r>
            <a:endParaRPr lang="en-GB" dirty="0"/>
          </a:p>
        </p:txBody>
      </p:sp>
      <p:pic>
        <p:nvPicPr>
          <p:cNvPr id="9" name="Picture 8">
            <a:extLst>
              <a:ext uri="{FF2B5EF4-FFF2-40B4-BE49-F238E27FC236}">
                <a16:creationId xmlns:a16="http://schemas.microsoft.com/office/drawing/2014/main" id="{2D6E0498-FA88-48DD-B42C-932627F3B9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0669" y="6146118"/>
            <a:ext cx="1107658" cy="523079"/>
          </a:xfrm>
          <a:prstGeom prst="rect">
            <a:avLst/>
          </a:prstGeom>
        </p:spPr>
      </p:pic>
    </p:spTree>
    <p:extLst>
      <p:ext uri="{BB962C8B-B14F-4D97-AF65-F5344CB8AC3E}">
        <p14:creationId xmlns:p14="http://schemas.microsoft.com/office/powerpoint/2010/main" val="2058710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65E96"/>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54159" y="6160244"/>
            <a:ext cx="1256841" cy="561233"/>
          </a:xfrm>
          <a:prstGeom prst="rect">
            <a:avLst/>
          </a:prstGeom>
        </p:spPr>
      </p:pic>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12/4/2020</a:t>
            </a:r>
          </a:p>
        </p:txBody>
      </p:sp>
    </p:spTree>
    <p:extLst>
      <p:ext uri="{BB962C8B-B14F-4D97-AF65-F5344CB8AC3E}">
        <p14:creationId xmlns:p14="http://schemas.microsoft.com/office/powerpoint/2010/main" val="3653194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65E96"/>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99075" y="6160244"/>
            <a:ext cx="1311925" cy="561233"/>
          </a:xfrm>
          <a:prstGeom prst="rect">
            <a:avLst/>
          </a:prstGeom>
        </p:spPr>
      </p:pic>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12/4/2020</a:t>
            </a:r>
          </a:p>
        </p:txBody>
      </p:sp>
    </p:spTree>
    <p:extLst>
      <p:ext uri="{BB962C8B-B14F-4D97-AF65-F5344CB8AC3E}">
        <p14:creationId xmlns:p14="http://schemas.microsoft.com/office/powerpoint/2010/main" val="239067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65E96"/>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55007" y="6160244"/>
            <a:ext cx="1355993" cy="561233"/>
          </a:xfrm>
          <a:prstGeom prst="rect">
            <a:avLst/>
          </a:prstGeom>
        </p:spPr>
      </p:pic>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12/4/2020</a:t>
            </a:r>
          </a:p>
        </p:txBody>
      </p:sp>
    </p:spTree>
    <p:extLst>
      <p:ext uri="{BB962C8B-B14F-4D97-AF65-F5344CB8AC3E}">
        <p14:creationId xmlns:p14="http://schemas.microsoft.com/office/powerpoint/2010/main" val="2669510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65E96"/>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7733" y="6160244"/>
            <a:ext cx="1583267" cy="561233"/>
          </a:xfrm>
          <a:prstGeom prst="rect">
            <a:avLst/>
          </a:prstGeom>
        </p:spPr>
      </p:pic>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12/4/2020</a:t>
            </a:r>
          </a:p>
        </p:txBody>
      </p:sp>
    </p:spTree>
    <p:extLst>
      <p:ext uri="{BB962C8B-B14F-4D97-AF65-F5344CB8AC3E}">
        <p14:creationId xmlns:p14="http://schemas.microsoft.com/office/powerpoint/2010/main" val="343005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073312" y="6507883"/>
            <a:ext cx="2819399" cy="345796"/>
          </a:xfrm>
        </p:spPr>
        <p:txBody>
          <a:bodyPr/>
          <a:lstStyle/>
          <a:p>
            <a:fld id="{76CFED96-D324-4D05-AD02-20E3E1D2900D}" type="slidenum">
              <a:rPr lang="en-US" altLang="en-US" smtClean="0"/>
              <a:pPr/>
              <a:t>‹#›</a:t>
            </a:fld>
            <a:endParaRPr lang="en-US" altLang="en-US"/>
          </a:p>
        </p:txBody>
      </p:sp>
    </p:spTree>
    <p:extLst>
      <p:ext uri="{BB962C8B-B14F-4D97-AF65-F5344CB8AC3E}">
        <p14:creationId xmlns:p14="http://schemas.microsoft.com/office/powerpoint/2010/main" val="3297779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65E96"/>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7733" y="6160244"/>
            <a:ext cx="1583267" cy="561233"/>
          </a:xfrm>
          <a:prstGeom prst="rect">
            <a:avLst/>
          </a:prstGeom>
        </p:spPr>
      </p:pic>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12/4/2020</a:t>
            </a:r>
          </a:p>
        </p:txBody>
      </p:sp>
    </p:spTree>
    <p:extLst>
      <p:ext uri="{BB962C8B-B14F-4D97-AF65-F5344CB8AC3E}">
        <p14:creationId xmlns:p14="http://schemas.microsoft.com/office/powerpoint/2010/main" val="1257677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65E96"/>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7733" y="6160244"/>
            <a:ext cx="1583267" cy="561233"/>
          </a:xfrm>
          <a:prstGeom prst="rect">
            <a:avLst/>
          </a:prstGeom>
        </p:spPr>
      </p:pic>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12/4/2020</a:t>
            </a:r>
          </a:p>
        </p:txBody>
      </p:sp>
    </p:spTree>
    <p:extLst>
      <p:ext uri="{BB962C8B-B14F-4D97-AF65-F5344CB8AC3E}">
        <p14:creationId xmlns:p14="http://schemas.microsoft.com/office/powerpoint/2010/main" val="1450155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1A1DD"/>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7733" y="6160244"/>
            <a:ext cx="1583267" cy="561233"/>
          </a:xfrm>
          <a:prstGeom prst="rect">
            <a:avLst/>
          </a:prstGeom>
        </p:spPr>
      </p:pic>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February 6, 2019</a:t>
            </a:r>
          </a:p>
        </p:txBody>
      </p:sp>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Tree>
    <p:extLst>
      <p:ext uri="{BB962C8B-B14F-4D97-AF65-F5344CB8AC3E}">
        <p14:creationId xmlns:p14="http://schemas.microsoft.com/office/powerpoint/2010/main" val="1190339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1A1DD"/>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7733" y="6160244"/>
            <a:ext cx="1583267" cy="561233"/>
          </a:xfrm>
          <a:prstGeom prst="rect">
            <a:avLst/>
          </a:prstGeom>
        </p:spPr>
      </p:pic>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February 6, 2019</a:t>
            </a:r>
          </a:p>
        </p:txBody>
      </p:sp>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Tree>
    <p:extLst>
      <p:ext uri="{BB962C8B-B14F-4D97-AF65-F5344CB8AC3E}">
        <p14:creationId xmlns:p14="http://schemas.microsoft.com/office/powerpoint/2010/main" val="3406154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1A1DD"/>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7733" y="6160244"/>
            <a:ext cx="1583267" cy="561233"/>
          </a:xfrm>
          <a:prstGeom prst="rect">
            <a:avLst/>
          </a:prstGeom>
        </p:spPr>
      </p:pic>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February 6, 2019</a:t>
            </a:r>
          </a:p>
        </p:txBody>
      </p:sp>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Tree>
    <p:extLst>
      <p:ext uri="{BB962C8B-B14F-4D97-AF65-F5344CB8AC3E}">
        <p14:creationId xmlns:p14="http://schemas.microsoft.com/office/powerpoint/2010/main" val="264799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1A1DD"/>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7733" y="6160244"/>
            <a:ext cx="1583267" cy="561233"/>
          </a:xfrm>
          <a:prstGeom prst="rect">
            <a:avLst/>
          </a:prstGeom>
        </p:spPr>
      </p:pic>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February 6, 2019</a:t>
            </a:r>
          </a:p>
        </p:txBody>
      </p:sp>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Tree>
    <p:extLst>
      <p:ext uri="{BB962C8B-B14F-4D97-AF65-F5344CB8AC3E}">
        <p14:creationId xmlns:p14="http://schemas.microsoft.com/office/powerpoint/2010/main" val="2599606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1A1DD"/>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7733" y="6160244"/>
            <a:ext cx="1583267" cy="561233"/>
          </a:xfrm>
          <a:prstGeom prst="rect">
            <a:avLst/>
          </a:prstGeom>
        </p:spPr>
      </p:pic>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February 6, 2019</a:t>
            </a:r>
          </a:p>
        </p:txBody>
      </p:sp>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Tree>
    <p:extLst>
      <p:ext uri="{BB962C8B-B14F-4D97-AF65-F5344CB8AC3E}">
        <p14:creationId xmlns:p14="http://schemas.microsoft.com/office/powerpoint/2010/main" val="3170615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1A1DD"/>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7733" y="6160244"/>
            <a:ext cx="1583267" cy="561233"/>
          </a:xfrm>
          <a:prstGeom prst="rect">
            <a:avLst/>
          </a:prstGeom>
        </p:spPr>
      </p:pic>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February 6, 2019</a:t>
            </a:r>
          </a:p>
        </p:txBody>
      </p:sp>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Tree>
    <p:extLst>
      <p:ext uri="{BB962C8B-B14F-4D97-AF65-F5344CB8AC3E}">
        <p14:creationId xmlns:p14="http://schemas.microsoft.com/office/powerpoint/2010/main" val="1535469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1A1DD"/>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7733" y="6160244"/>
            <a:ext cx="1583267" cy="561233"/>
          </a:xfrm>
          <a:prstGeom prst="rect">
            <a:avLst/>
          </a:prstGeom>
        </p:spPr>
      </p:pic>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February 6, 2019</a:t>
            </a:r>
          </a:p>
        </p:txBody>
      </p:sp>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Tree>
    <p:extLst>
      <p:ext uri="{BB962C8B-B14F-4D97-AF65-F5344CB8AC3E}">
        <p14:creationId xmlns:p14="http://schemas.microsoft.com/office/powerpoint/2010/main" val="2125035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1A1DD"/>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7733" y="6160244"/>
            <a:ext cx="1583267" cy="561233"/>
          </a:xfrm>
          <a:prstGeom prst="rect">
            <a:avLst/>
          </a:prstGeom>
        </p:spPr>
      </p:pic>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February 6, 2019</a:t>
            </a:r>
          </a:p>
        </p:txBody>
      </p:sp>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Tree>
    <p:extLst>
      <p:ext uri="{BB962C8B-B14F-4D97-AF65-F5344CB8AC3E}">
        <p14:creationId xmlns:p14="http://schemas.microsoft.com/office/powerpoint/2010/main" val="369047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6839" y="125210"/>
            <a:ext cx="11045614" cy="704851"/>
          </a:xfrm>
        </p:spPr>
        <p:txBody>
          <a:bodyPr/>
          <a:lstStyle/>
          <a:p>
            <a:r>
              <a:rPr lang="en-US" dirty="0"/>
              <a:t>Click to edit Master title style</a:t>
            </a:r>
          </a:p>
        </p:txBody>
      </p:sp>
      <p:sp>
        <p:nvSpPr>
          <p:cNvPr id="3" name="Content Placeholder 2"/>
          <p:cNvSpPr>
            <a:spLocks noGrp="1"/>
          </p:cNvSpPr>
          <p:nvPr>
            <p:ph idx="1"/>
          </p:nvPr>
        </p:nvSpPr>
        <p:spPr>
          <a:xfrm>
            <a:off x="1251678" y="1041401"/>
            <a:ext cx="10327050" cy="53342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51246" y="6515813"/>
            <a:ext cx="862475" cy="345796"/>
          </a:xfrm>
        </p:spPr>
        <p:txBody>
          <a:bodyPr/>
          <a:lstStyle/>
          <a:p>
            <a:fld id="{76CFED96-D324-4D05-AD02-20E3E1D2900D}" type="slidenum">
              <a:rPr lang="en-US" altLang="en-US" smtClean="0"/>
              <a:pPr/>
              <a:t>‹#›</a:t>
            </a:fld>
            <a:endParaRPr lang="en-US" altLang="en-US" dirty="0"/>
          </a:p>
        </p:txBody>
      </p:sp>
    </p:spTree>
    <p:extLst>
      <p:ext uri="{BB962C8B-B14F-4D97-AF65-F5344CB8AC3E}">
        <p14:creationId xmlns:p14="http://schemas.microsoft.com/office/powerpoint/2010/main" val="1370300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1A1DD"/>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7733" y="6160244"/>
            <a:ext cx="1583267" cy="561233"/>
          </a:xfrm>
          <a:prstGeom prst="rect">
            <a:avLst/>
          </a:prstGeom>
        </p:spPr>
      </p:pic>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February 6, 2019</a:t>
            </a:r>
          </a:p>
        </p:txBody>
      </p:sp>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Tree>
    <p:extLst>
      <p:ext uri="{BB962C8B-B14F-4D97-AF65-F5344CB8AC3E}">
        <p14:creationId xmlns:p14="http://schemas.microsoft.com/office/powerpoint/2010/main" val="1452688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1A1DD"/>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7733" y="6160244"/>
            <a:ext cx="1583267" cy="561233"/>
          </a:xfrm>
          <a:prstGeom prst="rect">
            <a:avLst/>
          </a:prstGeom>
        </p:spPr>
      </p:pic>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February 6, 2019</a:t>
            </a:r>
          </a:p>
        </p:txBody>
      </p:sp>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Tree>
    <p:extLst>
      <p:ext uri="{BB962C8B-B14F-4D97-AF65-F5344CB8AC3E}">
        <p14:creationId xmlns:p14="http://schemas.microsoft.com/office/powerpoint/2010/main" val="1099315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1A1DD"/>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7733" y="6160244"/>
            <a:ext cx="1583267" cy="561233"/>
          </a:xfrm>
          <a:prstGeom prst="rect">
            <a:avLst/>
          </a:prstGeom>
        </p:spPr>
      </p:pic>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February 6, 2019</a:t>
            </a:r>
          </a:p>
        </p:txBody>
      </p:sp>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Tree>
    <p:extLst>
      <p:ext uri="{BB962C8B-B14F-4D97-AF65-F5344CB8AC3E}">
        <p14:creationId xmlns:p14="http://schemas.microsoft.com/office/powerpoint/2010/main" val="3413912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1A1DD"/>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7733" y="6160244"/>
            <a:ext cx="1583267" cy="561233"/>
          </a:xfrm>
          <a:prstGeom prst="rect">
            <a:avLst/>
          </a:prstGeom>
        </p:spPr>
      </p:pic>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February 6, 2019</a:t>
            </a:r>
          </a:p>
        </p:txBody>
      </p:sp>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Tree>
    <p:extLst>
      <p:ext uri="{BB962C8B-B14F-4D97-AF65-F5344CB8AC3E}">
        <p14:creationId xmlns:p14="http://schemas.microsoft.com/office/powerpoint/2010/main" val="2339293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0" y="120428"/>
            <a:ext cx="12192000" cy="501873"/>
          </a:xfrm>
          <a:solidFill>
            <a:srgbClr val="01A1DD"/>
          </a:solidFill>
        </p:spPr>
        <p:txBody>
          <a:bodyPr/>
          <a:lstStyle>
            <a:lvl1pPr algn="r">
              <a:defRPr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7733" y="6160244"/>
            <a:ext cx="1583267" cy="561233"/>
          </a:xfrm>
          <a:prstGeom prst="rect">
            <a:avLst/>
          </a:prstGeom>
        </p:spPr>
      </p:pic>
      <p:sp>
        <p:nvSpPr>
          <p:cNvPr id="7" name="Date Placeholder 3"/>
          <p:cNvSpPr txBox="1">
            <a:spLocks/>
          </p:cNvSpPr>
          <p:nvPr userDrawn="1"/>
        </p:nvSpPr>
        <p:spPr>
          <a:xfrm>
            <a:off x="148252" y="6484044"/>
            <a:ext cx="367799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February 6, 2019</a:t>
            </a:r>
          </a:p>
        </p:txBody>
      </p:sp>
      <p:sp>
        <p:nvSpPr>
          <p:cNvPr id="8" name="Slide Number Placeholder 5"/>
          <p:cNvSpPr txBox="1">
            <a:spLocks/>
          </p:cNvSpPr>
          <p:nvPr userDrawn="1"/>
        </p:nvSpPr>
        <p:spPr>
          <a:xfrm>
            <a:off x="7407856" y="649287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6692EE-3DFB-44A7-8A80-78D6D0523204}" type="slidenum">
              <a:rPr lang="en-US" sz="1200" smtClean="0"/>
              <a:pPr/>
              <a:t>‹#›</a:t>
            </a:fld>
            <a:endParaRPr lang="en-US" sz="1200" dirty="0"/>
          </a:p>
        </p:txBody>
      </p:sp>
    </p:spTree>
    <p:extLst>
      <p:ext uri="{BB962C8B-B14F-4D97-AF65-F5344CB8AC3E}">
        <p14:creationId xmlns:p14="http://schemas.microsoft.com/office/powerpoint/2010/main" val="408740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6839" y="125210"/>
            <a:ext cx="10178322" cy="704851"/>
          </a:xfrm>
        </p:spPr>
        <p:txBody>
          <a:bodyPr/>
          <a:lstStyle/>
          <a:p>
            <a:r>
              <a:rPr lang="en-US" dirty="0"/>
              <a:t>Click to edit Master title style</a:t>
            </a:r>
          </a:p>
        </p:txBody>
      </p:sp>
      <p:sp>
        <p:nvSpPr>
          <p:cNvPr id="3" name="Content Placeholder 2"/>
          <p:cNvSpPr>
            <a:spLocks noGrp="1"/>
          </p:cNvSpPr>
          <p:nvPr>
            <p:ph idx="1"/>
          </p:nvPr>
        </p:nvSpPr>
        <p:spPr>
          <a:xfrm>
            <a:off x="1251678" y="1041401"/>
            <a:ext cx="10330722" cy="53342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251678" y="6474832"/>
            <a:ext cx="2329722" cy="348462"/>
          </a:xfrm>
        </p:spPr>
        <p:txBody>
          <a:bodyPr/>
          <a:lstStyle/>
          <a:p>
            <a:pPr>
              <a:defRPr/>
            </a:pPr>
            <a:r>
              <a:rPr lang="en-US" dirty="0"/>
              <a:t>12/4/2020</a:t>
            </a:r>
          </a:p>
        </p:txBody>
      </p:sp>
      <p:sp>
        <p:nvSpPr>
          <p:cNvPr id="5" name="Footer Placeholder 4"/>
          <p:cNvSpPr>
            <a:spLocks noGrp="1"/>
          </p:cNvSpPr>
          <p:nvPr>
            <p:ph type="ftr" sz="quarter" idx="11"/>
          </p:nvPr>
        </p:nvSpPr>
        <p:spPr>
          <a:xfrm>
            <a:off x="2721518" y="6497249"/>
            <a:ext cx="4114800" cy="345796"/>
          </a:xfrm>
        </p:spPr>
        <p:txBody>
          <a:bodyPr/>
          <a:lstStyle/>
          <a:p>
            <a:r>
              <a:rPr lang="en-US" dirty="0"/>
              <a:t>RAQC - Serious SIP Board Update</a:t>
            </a:r>
          </a:p>
        </p:txBody>
      </p:sp>
      <p:sp>
        <p:nvSpPr>
          <p:cNvPr id="6" name="Slide Number Placeholder 5"/>
          <p:cNvSpPr>
            <a:spLocks noGrp="1"/>
          </p:cNvSpPr>
          <p:nvPr>
            <p:ph type="sldNum" sz="quarter" idx="12"/>
          </p:nvPr>
        </p:nvSpPr>
        <p:spPr>
          <a:xfrm>
            <a:off x="11032163" y="6512204"/>
            <a:ext cx="862475" cy="345796"/>
          </a:xfrm>
        </p:spPr>
        <p:txBody>
          <a:bodyPr/>
          <a:lstStyle/>
          <a:p>
            <a:fld id="{76CFED96-D324-4D05-AD02-20E3E1D2900D}" type="slidenum">
              <a:rPr lang="en-US" altLang="en-US" smtClean="0"/>
              <a:pPr/>
              <a:t>‹#›</a:t>
            </a:fld>
            <a:endParaRPr lang="en-US" altLang="en-US" dirty="0"/>
          </a:p>
        </p:txBody>
      </p:sp>
      <p:pic>
        <p:nvPicPr>
          <p:cNvPr id="8" name="Picture 7" descr="https://lh5.googleusercontent.com/2aietpY5waiRFl5-23mOYwHe7DkeVJkckJINJ8yOcUcAczHvIduBKMeTu6PZSZW4DbrWaQrv2FA2LEqVXnXSi5FKPd4jLBgJ3qHdZ8nmyj7QA1A6o1_ATe3omiXsdKY03OeuvbaE">
            <a:extLst>
              <a:ext uri="{FF2B5EF4-FFF2-40B4-BE49-F238E27FC236}">
                <a16:creationId xmlns:a16="http://schemas.microsoft.com/office/drawing/2014/main" id="{0043FA5E-DCEB-4A47-8F39-D6B184BCFC6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062552" y="6314161"/>
            <a:ext cx="1950309" cy="492152"/>
          </a:xfrm>
          <a:prstGeom prst="rect">
            <a:avLst/>
          </a:prstGeom>
          <a:noFill/>
          <a:ln>
            <a:noFill/>
          </a:ln>
        </p:spPr>
      </p:pic>
      <p:pic>
        <p:nvPicPr>
          <p:cNvPr id="9" name="Picture 8" descr="A picture containing drawing&#10;&#10;Description automatically generated">
            <a:extLst>
              <a:ext uri="{FF2B5EF4-FFF2-40B4-BE49-F238E27FC236}">
                <a16:creationId xmlns:a16="http://schemas.microsoft.com/office/drawing/2014/main" id="{66DEE526-5B2C-4C71-8E56-385203B88D50}"/>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0413999" y="6246048"/>
            <a:ext cx="1079501" cy="486742"/>
          </a:xfrm>
          <a:prstGeom prst="rect">
            <a:avLst/>
          </a:prstGeom>
          <a:noFill/>
          <a:ln w="9525">
            <a:noFill/>
            <a:miter lim="800000"/>
            <a:headEnd/>
            <a:tailEnd/>
          </a:ln>
        </p:spPr>
      </p:pic>
      <p:pic>
        <p:nvPicPr>
          <p:cNvPr id="10" name="Picture 9" descr="A close up of a sign&#10;&#10;Description automatically generated">
            <a:extLst>
              <a:ext uri="{FF2B5EF4-FFF2-40B4-BE49-F238E27FC236}">
                <a16:creationId xmlns:a16="http://schemas.microsoft.com/office/drawing/2014/main" id="{46FAFB5F-ED44-41CD-A5B2-1D04B7CBA5B5}"/>
              </a:ext>
            </a:extLst>
          </p:cNvPr>
          <p:cNvPicPr>
            <a:picLocks noChangeAspect="1"/>
          </p:cNvPicPr>
          <p:nvPr userDrawn="1"/>
        </p:nvPicPr>
        <p:blipFill>
          <a:blip r:embed="rId4">
            <a:extLst>
              <a:ext uri="{BEBA8EAE-BF5A-486C-A8C5-ECC9F3942E4B}">
                <a14:imgProps xmlns:a14="http://schemas.microsoft.com/office/drawing/2010/main">
                  <a14:imgLayer r:embed="rId5">
                    <a14:imgEffect>
                      <a14:artisticPhotocopy/>
                    </a14:imgEffect>
                    <a14:imgEffect>
                      <a14:saturation sat="389000"/>
                    </a14:imgEffect>
                  </a14:imgLayer>
                </a14:imgProps>
              </a:ext>
              <a:ext uri="{28A0092B-C50C-407E-A947-70E740481C1C}">
                <a14:useLocalDpi xmlns:a14="http://schemas.microsoft.com/office/drawing/2010/main" val="0"/>
              </a:ext>
            </a:extLst>
          </a:blip>
          <a:stretch>
            <a:fillRect/>
          </a:stretch>
        </p:blipFill>
        <p:spPr>
          <a:xfrm>
            <a:off x="108828" y="330701"/>
            <a:ext cx="672288" cy="694033"/>
          </a:xfrm>
          <a:prstGeom prst="rect">
            <a:avLst/>
          </a:prstGeom>
        </p:spPr>
      </p:pic>
    </p:spTree>
    <p:extLst>
      <p:ext uri="{BB962C8B-B14F-4D97-AF65-F5344CB8AC3E}">
        <p14:creationId xmlns:p14="http://schemas.microsoft.com/office/powerpoint/2010/main" val="49905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rgbClr val="01A1D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rgbClr val="01A1DD"/>
            </a:solidFill>
            <a:ln w="0">
              <a:noFill/>
              <a:prstDash val="solid"/>
              <a:round/>
              <a:headEnd/>
              <a:tailEnd/>
            </a:ln>
          </p:spPr>
        </p:sp>
      </p:grpSp>
      <p:pic>
        <p:nvPicPr>
          <p:cNvPr id="10" name="Picture 7" descr="A picture containing drawing&#10;&#10;Description automatically generated">
            <a:extLst>
              <a:ext uri="{FF2B5EF4-FFF2-40B4-BE49-F238E27FC236}">
                <a16:creationId xmlns:a16="http://schemas.microsoft.com/office/drawing/2014/main" id="{45343FE3-2719-4F25-89F6-C9DBEB9FE5C4}"/>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39029" y="3076574"/>
            <a:ext cx="1563224" cy="704851"/>
          </a:xfrm>
          <a:prstGeom prst="rect">
            <a:avLst/>
          </a:prstGeom>
          <a:noFill/>
          <a:ln w="9525">
            <a:noFill/>
            <a:miter lim="800000"/>
            <a:headEnd/>
            <a:tailEnd/>
          </a:ln>
        </p:spPr>
      </p:pic>
      <p:pic>
        <p:nvPicPr>
          <p:cNvPr id="5" name="Picture 4" descr="A close up of a sign&#10;&#10;Description automatically generated">
            <a:extLst>
              <a:ext uri="{FF2B5EF4-FFF2-40B4-BE49-F238E27FC236}">
                <a16:creationId xmlns:a16="http://schemas.microsoft.com/office/drawing/2014/main" id="{482931B7-8EA7-4C4E-BE48-687574A4A0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861" y="4086784"/>
            <a:ext cx="923559" cy="953432"/>
          </a:xfrm>
          <a:prstGeom prst="rect">
            <a:avLst/>
          </a:prstGeom>
        </p:spPr>
      </p:pic>
    </p:spTree>
    <p:extLst>
      <p:ext uri="{BB962C8B-B14F-4D97-AF65-F5344CB8AC3E}">
        <p14:creationId xmlns:p14="http://schemas.microsoft.com/office/powerpoint/2010/main" val="352420280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rgbClr val="01A1D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pPr>
              <a:defRPr/>
            </a:pPr>
            <a:r>
              <a:rPr lang="en-US" dirty="0"/>
              <a:t>12/4/2020</a:t>
            </a: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a:defRPr/>
            </a:pPr>
            <a:r>
              <a:rPr lang="en-US" dirty="0"/>
              <a:t>RAQC - Serious SIP Board Update</a:t>
            </a: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5CD8EA1-B415-4FB0-BFFD-34237E02BD16}" type="slidenum">
              <a:rPr lang="en-US" altLang="en-US" smtClean="0"/>
              <a:pPr/>
              <a:t>‹#›</a:t>
            </a:fld>
            <a:endParaRPr lang="en-US" alt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rgbClr val="01A1DD"/>
            </a:solidFill>
            <a:ln w="0">
              <a:noFill/>
              <a:prstDash val="solid"/>
              <a:round/>
              <a:headEnd/>
              <a:tailEnd/>
            </a:ln>
          </p:spPr>
        </p:sp>
      </p:grpSp>
      <p:pic>
        <p:nvPicPr>
          <p:cNvPr id="10" name="Picture 7" descr="A picture containing drawing&#10;&#10;Description automatically generated">
            <a:extLst>
              <a:ext uri="{FF2B5EF4-FFF2-40B4-BE49-F238E27FC236}">
                <a16:creationId xmlns:a16="http://schemas.microsoft.com/office/drawing/2014/main" id="{45343FE3-2719-4F25-89F6-C9DBEB9FE5C4}"/>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7177" y="3429000"/>
            <a:ext cx="1563224" cy="704851"/>
          </a:xfrm>
          <a:prstGeom prst="rect">
            <a:avLst/>
          </a:prstGeom>
          <a:noFill/>
          <a:ln w="9525">
            <a:noFill/>
            <a:miter lim="800000"/>
            <a:headEnd/>
            <a:tailEnd/>
          </a:ln>
        </p:spPr>
      </p:pic>
      <p:pic>
        <p:nvPicPr>
          <p:cNvPr id="8" name="Picture 7" descr="A blue triangle with a wave in the middle&#10;&#10;Description automatically generated">
            <a:extLst>
              <a:ext uri="{FF2B5EF4-FFF2-40B4-BE49-F238E27FC236}">
                <a16:creationId xmlns:a16="http://schemas.microsoft.com/office/drawing/2014/main" id="{9157C41B-DD21-D73A-CED3-93F653D1FB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413" y="2141820"/>
            <a:ext cx="1724988" cy="1087948"/>
          </a:xfrm>
          <a:prstGeom prst="rect">
            <a:avLst/>
          </a:prstGeom>
        </p:spPr>
      </p:pic>
    </p:spTree>
    <p:extLst>
      <p:ext uri="{BB962C8B-B14F-4D97-AF65-F5344CB8AC3E}">
        <p14:creationId xmlns:p14="http://schemas.microsoft.com/office/powerpoint/2010/main" val="134480025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12/4/2020</a:t>
            </a:r>
          </a:p>
        </p:txBody>
      </p:sp>
      <p:sp>
        <p:nvSpPr>
          <p:cNvPr id="6" name="Footer Placeholder 5"/>
          <p:cNvSpPr>
            <a:spLocks noGrp="1"/>
          </p:cNvSpPr>
          <p:nvPr>
            <p:ph type="ftr" sz="quarter" idx="11"/>
          </p:nvPr>
        </p:nvSpPr>
        <p:spPr/>
        <p:txBody>
          <a:bodyPr/>
          <a:lstStyle/>
          <a:p>
            <a:r>
              <a:rPr lang="en-US" dirty="0"/>
              <a:t>RAQC - Serious SIP Board Update</a:t>
            </a:r>
          </a:p>
        </p:txBody>
      </p:sp>
      <p:sp>
        <p:nvSpPr>
          <p:cNvPr id="7" name="Slide Number Placeholder 6"/>
          <p:cNvSpPr>
            <a:spLocks noGrp="1"/>
          </p:cNvSpPr>
          <p:nvPr>
            <p:ph type="sldNum" sz="quarter" idx="12"/>
          </p:nvPr>
        </p:nvSpPr>
        <p:spPr/>
        <p:txBody>
          <a:bodyPr/>
          <a:lstStyle/>
          <a:p>
            <a:fld id="{98BDC84C-062A-48E9-BA9E-71C56B6ED268}" type="slidenum">
              <a:rPr lang="en-US" smtClean="0"/>
              <a:t>‹#›</a:t>
            </a:fld>
            <a:endParaRPr lang="en-US"/>
          </a:p>
        </p:txBody>
      </p:sp>
      <p:pic>
        <p:nvPicPr>
          <p:cNvPr id="8" name="Picture 7">
            <a:extLst>
              <a:ext uri="{FF2B5EF4-FFF2-40B4-BE49-F238E27FC236}">
                <a16:creationId xmlns:a16="http://schemas.microsoft.com/office/drawing/2014/main" id="{71995225-E159-4A6E-B1A9-84A7910023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0669" y="6146118"/>
            <a:ext cx="1107658" cy="523079"/>
          </a:xfrm>
          <a:prstGeom prst="rect">
            <a:avLst/>
          </a:prstGeom>
        </p:spPr>
      </p:pic>
    </p:spTree>
    <p:extLst>
      <p:ext uri="{BB962C8B-B14F-4D97-AF65-F5344CB8AC3E}">
        <p14:creationId xmlns:p14="http://schemas.microsoft.com/office/powerpoint/2010/main" val="150857776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dirty="0"/>
              <a:t>12/4/2020</a:t>
            </a:r>
          </a:p>
        </p:txBody>
      </p:sp>
      <p:sp>
        <p:nvSpPr>
          <p:cNvPr id="8" name="Footer Placeholder 7"/>
          <p:cNvSpPr>
            <a:spLocks noGrp="1"/>
          </p:cNvSpPr>
          <p:nvPr>
            <p:ph type="ftr" sz="quarter" idx="11"/>
          </p:nvPr>
        </p:nvSpPr>
        <p:spPr/>
        <p:txBody>
          <a:bodyPr/>
          <a:lstStyle/>
          <a:p>
            <a:pPr>
              <a:defRPr/>
            </a:pPr>
            <a:r>
              <a:rPr lang="en-US" dirty="0"/>
              <a:t>RAQC - Serious SIP Board Update</a:t>
            </a:r>
          </a:p>
        </p:txBody>
      </p:sp>
      <p:sp>
        <p:nvSpPr>
          <p:cNvPr id="9" name="Slide Number Placeholder 8"/>
          <p:cNvSpPr>
            <a:spLocks noGrp="1"/>
          </p:cNvSpPr>
          <p:nvPr>
            <p:ph type="sldNum" sz="quarter" idx="12"/>
          </p:nvPr>
        </p:nvSpPr>
        <p:spPr/>
        <p:txBody>
          <a:bodyPr/>
          <a:lstStyle/>
          <a:p>
            <a:fld id="{A5CD8EA1-B415-4FB0-BFFD-34237E02BD16}" type="slidenum">
              <a:rPr lang="en-US" altLang="en-US" smtClean="0"/>
              <a:pPr/>
              <a:t>‹#›</a:t>
            </a:fld>
            <a:endParaRPr lang="en-US" altLang="en-US"/>
          </a:p>
        </p:txBody>
      </p:sp>
      <p:pic>
        <p:nvPicPr>
          <p:cNvPr id="10" name="Picture 9">
            <a:extLst>
              <a:ext uri="{FF2B5EF4-FFF2-40B4-BE49-F238E27FC236}">
                <a16:creationId xmlns:a16="http://schemas.microsoft.com/office/drawing/2014/main" id="{ECA2DDDB-E91C-412B-BB88-1599D8D8E2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0669" y="6146118"/>
            <a:ext cx="1107658" cy="523079"/>
          </a:xfrm>
          <a:prstGeom prst="rect">
            <a:avLst/>
          </a:prstGeom>
        </p:spPr>
      </p:pic>
    </p:spTree>
    <p:extLst>
      <p:ext uri="{BB962C8B-B14F-4D97-AF65-F5344CB8AC3E}">
        <p14:creationId xmlns:p14="http://schemas.microsoft.com/office/powerpoint/2010/main" val="5341376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dirty="0"/>
              <a:t>12/4/2020</a:t>
            </a:r>
          </a:p>
        </p:txBody>
      </p:sp>
      <p:sp>
        <p:nvSpPr>
          <p:cNvPr id="4" name="Footer Placeholder 3"/>
          <p:cNvSpPr>
            <a:spLocks noGrp="1"/>
          </p:cNvSpPr>
          <p:nvPr>
            <p:ph type="ftr" sz="quarter" idx="11"/>
          </p:nvPr>
        </p:nvSpPr>
        <p:spPr/>
        <p:txBody>
          <a:bodyPr/>
          <a:lstStyle/>
          <a:p>
            <a:pPr>
              <a:defRPr/>
            </a:pPr>
            <a:r>
              <a:rPr lang="en-US" dirty="0"/>
              <a:t>RAQC - Serious SIP Board Update</a:t>
            </a:r>
          </a:p>
        </p:txBody>
      </p:sp>
      <p:sp>
        <p:nvSpPr>
          <p:cNvPr id="5" name="Slide Number Placeholder 4"/>
          <p:cNvSpPr>
            <a:spLocks noGrp="1"/>
          </p:cNvSpPr>
          <p:nvPr>
            <p:ph type="sldNum" sz="quarter" idx="12"/>
          </p:nvPr>
        </p:nvSpPr>
        <p:spPr/>
        <p:txBody>
          <a:bodyPr/>
          <a:lstStyle/>
          <a:p>
            <a:pPr>
              <a:defRPr/>
            </a:pPr>
            <a:fld id="{71C1BA48-9543-4696-9038-993BF24EB58C}" type="slidenum">
              <a:rPr lang="en-US" altLang="en-US" smtClean="0"/>
              <a:pPr>
                <a:defRPr/>
              </a:pPr>
              <a:t>‹#›</a:t>
            </a:fld>
            <a:endParaRPr lang="en-US" altLang="en-US"/>
          </a:p>
        </p:txBody>
      </p:sp>
      <p:sp>
        <p:nvSpPr>
          <p:cNvPr id="6" name="Rectangle 5">
            <a:extLst>
              <a:ext uri="{FF2B5EF4-FFF2-40B4-BE49-F238E27FC236}">
                <a16:creationId xmlns:a16="http://schemas.microsoft.com/office/drawing/2014/main" id="{8CF0EA99-9F6A-4041-97DA-B2D90675032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38099347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algn="r"/>
            <a:r>
              <a:rPr lang="en-US" dirty="0"/>
              <a:t>12/4/2020</a:t>
            </a:r>
            <a:endParaRPr lang="da-DK"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algn="r"/>
            <a:r>
              <a:rPr lang="en-US" dirty="0"/>
              <a:t>RAQC - Serious SIP Board Update</a:t>
            </a:r>
            <a:endParaRPr lang="en-GB"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1421AFA-3AE7-4CEA-BC9B-447859BED57B}" type="slidenum">
              <a:rPr lang="en-GB" smtClean="0"/>
              <a:pPr/>
              <a:t>‹#›</a:t>
            </a:fld>
            <a:endParaRPr lang="en-GB"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5421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1.png"/><Relationship Id="rId2" Type="http://schemas.openxmlformats.org/officeDocument/2006/relationships/image" Target="../media/image18.jp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epa.gov/sites/default/files/2019-04/documents/clarification_memo_on_data_modification_methods.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276" name="Rectangle 72">
            <a:extLst>
              <a:ext uri="{FF2B5EF4-FFF2-40B4-BE49-F238E27FC236}">
                <a16:creationId xmlns:a16="http://schemas.microsoft.com/office/drawing/2014/main" id="{F902D9C3-A2D6-427B-9932-595C8854D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1267" name="Picture Placeholder 5" descr="A large building with a mountain in the background&#10;&#10;Description automatically generated"/>
          <p:cNvPicPr>
            <a:picLocks noGrp="1" noChangeAspect="1" noChangeArrowheads="1"/>
          </p:cNvPicPr>
          <p:nvPr>
            <p:ph type="pic" idx="4294967295"/>
          </p:nvPr>
        </p:nvPicPr>
        <p:blipFill rotWithShape="1">
          <a:blip r:embed="rId3" cstate="print">
            <a:extLst>
              <a:ext uri="{28A0092B-C50C-407E-A947-70E740481C1C}">
                <a14:useLocalDpi xmlns:a14="http://schemas.microsoft.com/office/drawing/2010/main"/>
              </a:ext>
            </a:extLst>
          </a:blip>
          <a:srcRect b="-2"/>
          <a:stretch/>
        </p:blipFill>
        <p:spPr bwMode="auto">
          <a:xfrm>
            <a:off x="8572843" y="10"/>
            <a:ext cx="3829057" cy="6857990"/>
          </a:xfrm>
          <a:prstGeom prst="rect">
            <a:avLst/>
          </a:prstGeom>
        </p:spPr>
      </p:pic>
      <p:sp>
        <p:nvSpPr>
          <p:cNvPr id="11277" name="Freeform 13">
            <a:extLst>
              <a:ext uri="{FF2B5EF4-FFF2-40B4-BE49-F238E27FC236}">
                <a16:creationId xmlns:a16="http://schemas.microsoft.com/office/drawing/2014/main" id="{29F962F9-373D-428A-A8D8-2D9BCEFAE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194" name="Title 6">
            <a:extLst>
              <a:ext uri="{FF2B5EF4-FFF2-40B4-BE49-F238E27FC236}">
                <a16:creationId xmlns:a16="http://schemas.microsoft.com/office/drawing/2014/main" id="{289F05DE-5941-4218-A126-E323B26A113E}"/>
              </a:ext>
            </a:extLst>
          </p:cNvPr>
          <p:cNvSpPr>
            <a:spLocks noGrp="1"/>
          </p:cNvSpPr>
          <p:nvPr>
            <p:ph type="ctrTitle"/>
          </p:nvPr>
        </p:nvSpPr>
        <p:spPr>
          <a:xfrm>
            <a:off x="493365" y="0"/>
            <a:ext cx="8765261" cy="3036880"/>
          </a:xfrm>
        </p:spPr>
        <p:txBody>
          <a:bodyPr>
            <a:noAutofit/>
          </a:bodyPr>
          <a:lstStyle>
            <a:defPPr>
              <a:defRPr lang="en-US"/>
            </a:defPPr>
            <a:lvl1pPr algn="l" defTabSz="609585" rtl="0" eaLnBrk="0" fontAlgn="base" hangingPunct="0">
              <a:spcBef>
                <a:spcPct val="0"/>
              </a:spcBef>
              <a:spcAft>
                <a:spcPct val="0"/>
              </a:spcAft>
              <a:defRPr kern="1200">
                <a:solidFill>
                  <a:schemeClr val="tx1"/>
                </a:solidFill>
                <a:latin typeface="Century Schoolbook" pitchFamily="18" charset="0"/>
                <a:ea typeface="+mn-ea"/>
                <a:cs typeface="+mn-cs"/>
              </a:defRPr>
            </a:lvl1pPr>
            <a:lvl2pPr marL="609585" algn="l" defTabSz="609585" rtl="0" eaLnBrk="0" fontAlgn="base" hangingPunct="0">
              <a:spcBef>
                <a:spcPct val="0"/>
              </a:spcBef>
              <a:spcAft>
                <a:spcPct val="0"/>
              </a:spcAft>
              <a:defRPr kern="1200">
                <a:solidFill>
                  <a:schemeClr val="tx1"/>
                </a:solidFill>
                <a:latin typeface="Century Schoolbook" pitchFamily="18" charset="0"/>
                <a:ea typeface="+mn-ea"/>
                <a:cs typeface="+mn-cs"/>
              </a:defRPr>
            </a:lvl2pPr>
            <a:lvl3pPr marL="1219170" algn="l" defTabSz="609585" rtl="0" eaLnBrk="0" fontAlgn="base" hangingPunct="0">
              <a:spcBef>
                <a:spcPct val="0"/>
              </a:spcBef>
              <a:spcAft>
                <a:spcPct val="0"/>
              </a:spcAft>
              <a:defRPr kern="1200">
                <a:solidFill>
                  <a:schemeClr val="tx1"/>
                </a:solidFill>
                <a:latin typeface="Century Schoolbook" pitchFamily="18" charset="0"/>
                <a:ea typeface="+mn-ea"/>
                <a:cs typeface="+mn-cs"/>
              </a:defRPr>
            </a:lvl3pPr>
            <a:lvl4pPr marL="1828754" algn="l" defTabSz="609585" rtl="0" eaLnBrk="0" fontAlgn="base" hangingPunct="0">
              <a:spcBef>
                <a:spcPct val="0"/>
              </a:spcBef>
              <a:spcAft>
                <a:spcPct val="0"/>
              </a:spcAft>
              <a:defRPr kern="1200">
                <a:solidFill>
                  <a:schemeClr val="tx1"/>
                </a:solidFill>
                <a:latin typeface="Century Schoolbook" pitchFamily="18" charset="0"/>
                <a:ea typeface="+mn-ea"/>
                <a:cs typeface="+mn-cs"/>
              </a:defRPr>
            </a:lvl4pPr>
            <a:lvl5pPr marL="2438339" algn="l" defTabSz="609585" rtl="0" eaLnBrk="0" fontAlgn="base" hangingPunct="0">
              <a:spcBef>
                <a:spcPct val="0"/>
              </a:spcBef>
              <a:spcAft>
                <a:spcPct val="0"/>
              </a:spcAft>
              <a:defRPr kern="1200">
                <a:solidFill>
                  <a:schemeClr val="tx1"/>
                </a:solidFill>
                <a:latin typeface="Century Schoolbook" pitchFamily="18" charset="0"/>
                <a:ea typeface="+mn-ea"/>
                <a:cs typeface="+mn-cs"/>
              </a:defRPr>
            </a:lvl5pPr>
            <a:lvl6pPr marL="3047924" algn="l" defTabSz="1219170" rtl="0" eaLnBrk="1" latinLnBrk="0" hangingPunct="1">
              <a:defRPr kern="1200">
                <a:solidFill>
                  <a:schemeClr val="tx1"/>
                </a:solidFill>
                <a:latin typeface="Century Schoolbook" pitchFamily="18" charset="0"/>
                <a:ea typeface="+mn-ea"/>
                <a:cs typeface="+mn-cs"/>
              </a:defRPr>
            </a:lvl6pPr>
            <a:lvl7pPr marL="3657509" algn="l" defTabSz="1219170" rtl="0" eaLnBrk="1" latinLnBrk="0" hangingPunct="1">
              <a:defRPr kern="1200">
                <a:solidFill>
                  <a:schemeClr val="tx1"/>
                </a:solidFill>
                <a:latin typeface="Century Schoolbook" pitchFamily="18" charset="0"/>
                <a:ea typeface="+mn-ea"/>
                <a:cs typeface="+mn-cs"/>
              </a:defRPr>
            </a:lvl7pPr>
            <a:lvl8pPr marL="4267093" algn="l" defTabSz="1219170" rtl="0" eaLnBrk="1" latinLnBrk="0" hangingPunct="1">
              <a:defRPr kern="1200">
                <a:solidFill>
                  <a:schemeClr val="tx1"/>
                </a:solidFill>
                <a:latin typeface="Century Schoolbook" pitchFamily="18" charset="0"/>
                <a:ea typeface="+mn-ea"/>
                <a:cs typeface="+mn-cs"/>
              </a:defRPr>
            </a:lvl8pPr>
            <a:lvl9pPr marL="4876678" algn="l" defTabSz="1219170" rtl="0" eaLnBrk="1" latinLnBrk="0" hangingPunct="1">
              <a:defRPr kern="1200">
                <a:solidFill>
                  <a:schemeClr val="tx1"/>
                </a:solidFill>
                <a:latin typeface="Century Schoolbook" pitchFamily="18" charset="0"/>
                <a:ea typeface="+mn-ea"/>
                <a:cs typeface="+mn-cs"/>
              </a:defRPr>
            </a:lvl9pPr>
          </a:lstStyle>
          <a:p>
            <a:pPr eaLnBrk="1" fontAlgn="auto" hangingPunct="1">
              <a:spcAft>
                <a:spcPts val="0"/>
              </a:spcAft>
              <a:defRPr/>
            </a:pPr>
            <a:r>
              <a:rPr lang="en-US" sz="2800" b="1" cap="none" spc="0">
                <a:effectLst/>
                <a:latin typeface="Book Antiqua" panose="02040602050305030304" pitchFamily="18" charset="0"/>
                <a:ea typeface="Calibri" panose="020F0502020204030204" pitchFamily="34" charset="0"/>
                <a:cs typeface="Times New Roman" panose="02020603050405020304" pitchFamily="18" charset="0"/>
              </a:rPr>
              <a:t>Developing an algorithm to assess the likelihood of ground-level smoke: </a:t>
            </a:r>
            <a:br>
              <a:rPr lang="en-US" sz="2800" b="1" cap="none" spc="0">
                <a:effectLst/>
                <a:latin typeface="Book Antiqua" panose="02040602050305030304" pitchFamily="18" charset="0"/>
                <a:ea typeface="Calibri" panose="020F0502020204030204" pitchFamily="34" charset="0"/>
                <a:cs typeface="Times New Roman" panose="02020603050405020304" pitchFamily="18" charset="0"/>
              </a:rPr>
            </a:br>
            <a:r>
              <a:rPr lang="en-US" sz="2800" b="1" cap="none" spc="0">
                <a:effectLst/>
                <a:latin typeface="Book Antiqua" panose="02040602050305030304" pitchFamily="18" charset="0"/>
                <a:ea typeface="Calibri" panose="020F0502020204030204" pitchFamily="34" charset="0"/>
                <a:cs typeface="Times New Roman" panose="02020603050405020304" pitchFamily="18" charset="0"/>
              </a:rPr>
              <a:t>the RAQC Smoke IMpact Assessment System (SIMAS) project </a:t>
            </a:r>
            <a:endParaRPr lang="en-US" altLang="en-US" sz="6000" cap="none" spc="0" dirty="0"/>
          </a:p>
        </p:txBody>
      </p:sp>
      <p:sp>
        <p:nvSpPr>
          <p:cNvPr id="8" name="Subtitle 7">
            <a:extLst>
              <a:ext uri="{FF2B5EF4-FFF2-40B4-BE49-F238E27FC236}">
                <a16:creationId xmlns:a16="http://schemas.microsoft.com/office/drawing/2014/main" id="{AE001030-9CBB-484D-B20D-4CC4FAEC1C4C}"/>
              </a:ext>
            </a:extLst>
          </p:cNvPr>
          <p:cNvSpPr>
            <a:spLocks noGrp="1"/>
          </p:cNvSpPr>
          <p:nvPr>
            <p:ph type="subTitle" idx="1"/>
          </p:nvPr>
        </p:nvSpPr>
        <p:spPr>
          <a:xfrm>
            <a:off x="493366" y="3598099"/>
            <a:ext cx="8486479" cy="2871550"/>
          </a:xfrm>
        </p:spPr>
        <p:txBody>
          <a:bodyPr>
            <a:normAutofit fontScale="85000" lnSpcReduction="20000"/>
          </a:bodyPr>
          <a:lstStyle>
            <a:defPPr>
              <a:defRPr lang="en-US"/>
            </a:defPPr>
            <a:lvl1pPr algn="l" defTabSz="609585" rtl="0" eaLnBrk="0" fontAlgn="base" hangingPunct="0">
              <a:spcBef>
                <a:spcPct val="0"/>
              </a:spcBef>
              <a:spcAft>
                <a:spcPct val="0"/>
              </a:spcAft>
              <a:defRPr kern="1200">
                <a:solidFill>
                  <a:schemeClr val="tx1"/>
                </a:solidFill>
                <a:latin typeface="Century Schoolbook" pitchFamily="18" charset="0"/>
                <a:ea typeface="+mn-ea"/>
                <a:cs typeface="+mn-cs"/>
              </a:defRPr>
            </a:lvl1pPr>
            <a:lvl2pPr marL="609585" algn="l" defTabSz="609585" rtl="0" eaLnBrk="0" fontAlgn="base" hangingPunct="0">
              <a:spcBef>
                <a:spcPct val="0"/>
              </a:spcBef>
              <a:spcAft>
                <a:spcPct val="0"/>
              </a:spcAft>
              <a:defRPr kern="1200">
                <a:solidFill>
                  <a:schemeClr val="tx1"/>
                </a:solidFill>
                <a:latin typeface="Century Schoolbook" pitchFamily="18" charset="0"/>
                <a:ea typeface="+mn-ea"/>
                <a:cs typeface="+mn-cs"/>
              </a:defRPr>
            </a:lvl2pPr>
            <a:lvl3pPr marL="1219170" algn="l" defTabSz="609585" rtl="0" eaLnBrk="0" fontAlgn="base" hangingPunct="0">
              <a:spcBef>
                <a:spcPct val="0"/>
              </a:spcBef>
              <a:spcAft>
                <a:spcPct val="0"/>
              </a:spcAft>
              <a:defRPr kern="1200">
                <a:solidFill>
                  <a:schemeClr val="tx1"/>
                </a:solidFill>
                <a:latin typeface="Century Schoolbook" pitchFamily="18" charset="0"/>
                <a:ea typeface="+mn-ea"/>
                <a:cs typeface="+mn-cs"/>
              </a:defRPr>
            </a:lvl3pPr>
            <a:lvl4pPr marL="1828754" algn="l" defTabSz="609585" rtl="0" eaLnBrk="0" fontAlgn="base" hangingPunct="0">
              <a:spcBef>
                <a:spcPct val="0"/>
              </a:spcBef>
              <a:spcAft>
                <a:spcPct val="0"/>
              </a:spcAft>
              <a:defRPr kern="1200">
                <a:solidFill>
                  <a:schemeClr val="tx1"/>
                </a:solidFill>
                <a:latin typeface="Century Schoolbook" pitchFamily="18" charset="0"/>
                <a:ea typeface="+mn-ea"/>
                <a:cs typeface="+mn-cs"/>
              </a:defRPr>
            </a:lvl4pPr>
            <a:lvl5pPr marL="2438339" algn="l" defTabSz="609585" rtl="0" eaLnBrk="0" fontAlgn="base" hangingPunct="0">
              <a:spcBef>
                <a:spcPct val="0"/>
              </a:spcBef>
              <a:spcAft>
                <a:spcPct val="0"/>
              </a:spcAft>
              <a:defRPr kern="1200">
                <a:solidFill>
                  <a:schemeClr val="tx1"/>
                </a:solidFill>
                <a:latin typeface="Century Schoolbook" pitchFamily="18" charset="0"/>
                <a:ea typeface="+mn-ea"/>
                <a:cs typeface="+mn-cs"/>
              </a:defRPr>
            </a:lvl5pPr>
            <a:lvl6pPr marL="3047924" algn="l" defTabSz="1219170" rtl="0" eaLnBrk="1" latinLnBrk="0" hangingPunct="1">
              <a:defRPr kern="1200">
                <a:solidFill>
                  <a:schemeClr val="tx1"/>
                </a:solidFill>
                <a:latin typeface="Century Schoolbook" pitchFamily="18" charset="0"/>
                <a:ea typeface="+mn-ea"/>
                <a:cs typeface="+mn-cs"/>
              </a:defRPr>
            </a:lvl6pPr>
            <a:lvl7pPr marL="3657509" algn="l" defTabSz="1219170" rtl="0" eaLnBrk="1" latinLnBrk="0" hangingPunct="1">
              <a:defRPr kern="1200">
                <a:solidFill>
                  <a:schemeClr val="tx1"/>
                </a:solidFill>
                <a:latin typeface="Century Schoolbook" pitchFamily="18" charset="0"/>
                <a:ea typeface="+mn-ea"/>
                <a:cs typeface="+mn-cs"/>
              </a:defRPr>
            </a:lvl7pPr>
            <a:lvl8pPr marL="4267093" algn="l" defTabSz="1219170" rtl="0" eaLnBrk="1" latinLnBrk="0" hangingPunct="1">
              <a:defRPr kern="1200">
                <a:solidFill>
                  <a:schemeClr val="tx1"/>
                </a:solidFill>
                <a:latin typeface="Century Schoolbook" pitchFamily="18" charset="0"/>
                <a:ea typeface="+mn-ea"/>
                <a:cs typeface="+mn-cs"/>
              </a:defRPr>
            </a:lvl8pPr>
            <a:lvl9pPr marL="4876678" algn="l" defTabSz="1219170" rtl="0" eaLnBrk="1" latinLnBrk="0" hangingPunct="1">
              <a:defRPr kern="1200">
                <a:solidFill>
                  <a:schemeClr val="tx1"/>
                </a:solidFill>
                <a:latin typeface="Century Schoolbook" pitchFamily="18" charset="0"/>
                <a:ea typeface="+mn-ea"/>
                <a:cs typeface="+mn-cs"/>
              </a:defRPr>
            </a:lvl9pPr>
          </a:lstStyle>
          <a:p>
            <a:pPr eaLnBrk="1" fontAlgn="auto" hangingPunct="1">
              <a:spcAft>
                <a:spcPts val="600"/>
              </a:spcAft>
              <a:defRPr/>
            </a:pPr>
            <a:r>
              <a:rPr lang="en-US" sz="3200" dirty="0">
                <a:solidFill>
                  <a:schemeClr val="bg2"/>
                </a:solidFill>
              </a:rPr>
              <a:t>Presenter:</a:t>
            </a:r>
          </a:p>
          <a:p>
            <a:pPr eaLnBrk="1" fontAlgn="auto" hangingPunct="1">
              <a:spcAft>
                <a:spcPts val="600"/>
              </a:spcAft>
              <a:defRPr/>
            </a:pPr>
            <a:r>
              <a:rPr lang="en-US" sz="2400" dirty="0">
                <a:solidFill>
                  <a:schemeClr val="bg1"/>
                </a:solidFill>
              </a:rPr>
              <a:t>Lyndsey DeMarco, Air Sciences</a:t>
            </a:r>
          </a:p>
          <a:p>
            <a:pPr eaLnBrk="1" fontAlgn="auto" hangingPunct="1">
              <a:spcAft>
                <a:spcPts val="600"/>
              </a:spcAft>
              <a:defRPr/>
            </a:pPr>
            <a:endParaRPr lang="en-US" sz="2400" dirty="0">
              <a:solidFill>
                <a:schemeClr val="bg2"/>
              </a:solidFill>
            </a:endParaRPr>
          </a:p>
          <a:p>
            <a:pPr eaLnBrk="1" fontAlgn="auto" hangingPunct="1">
              <a:spcAft>
                <a:spcPts val="600"/>
              </a:spcAft>
              <a:defRPr/>
            </a:pPr>
            <a:endParaRPr lang="en-US" sz="2400" dirty="0">
              <a:solidFill>
                <a:schemeClr val="bg2"/>
              </a:solidFill>
            </a:endParaRPr>
          </a:p>
          <a:p>
            <a:pPr eaLnBrk="1" fontAlgn="auto" hangingPunct="1">
              <a:spcAft>
                <a:spcPts val="600"/>
              </a:spcAft>
              <a:defRPr/>
            </a:pPr>
            <a:r>
              <a:rPr lang="en-US" sz="1800" dirty="0">
                <a:solidFill>
                  <a:srgbClr val="000000"/>
                </a:solidFill>
              </a:rPr>
              <a:t>Contributors: </a:t>
            </a:r>
          </a:p>
          <a:p>
            <a:pPr eaLnBrk="1" fontAlgn="auto" hangingPunct="1">
              <a:spcAft>
                <a:spcPts val="600"/>
              </a:spcAft>
              <a:defRPr/>
            </a:pPr>
            <a:r>
              <a:rPr lang="en-US" sz="1800" dirty="0">
                <a:solidFill>
                  <a:srgbClr val="000000"/>
                </a:solidFill>
              </a:rPr>
              <a:t>Tom Moore, RAQC</a:t>
            </a:r>
          </a:p>
          <a:p>
            <a:pPr eaLnBrk="1" fontAlgn="auto" hangingPunct="1">
              <a:spcAft>
                <a:spcPts val="600"/>
              </a:spcAft>
              <a:defRPr/>
            </a:pPr>
            <a:r>
              <a:rPr lang="en-US" sz="1800" dirty="0">
                <a:solidFill>
                  <a:srgbClr val="000000"/>
                </a:solidFill>
              </a:rPr>
              <a:t>Kyra </a:t>
            </a:r>
            <a:r>
              <a:rPr lang="en-US" sz="1800" dirty="0" err="1">
                <a:solidFill>
                  <a:srgbClr val="000000"/>
                </a:solidFill>
              </a:rPr>
              <a:t>Reumann</a:t>
            </a:r>
            <a:r>
              <a:rPr lang="en-US" sz="1800" dirty="0">
                <a:solidFill>
                  <a:srgbClr val="000000"/>
                </a:solidFill>
              </a:rPr>
              <a:t>-Moore, RAQC</a:t>
            </a:r>
          </a:p>
          <a:p>
            <a:pPr eaLnBrk="1" fontAlgn="auto" hangingPunct="1">
              <a:spcAft>
                <a:spcPts val="600"/>
              </a:spcAft>
              <a:defRPr/>
            </a:pPr>
            <a:r>
              <a:rPr lang="en-US" sz="1800" dirty="0">
                <a:solidFill>
                  <a:srgbClr val="000000"/>
                </a:solidFill>
              </a:rPr>
              <a:t>Katie Kolesar, Air Sciences</a:t>
            </a:r>
          </a:p>
          <a:p>
            <a:pPr eaLnBrk="1" fontAlgn="auto" hangingPunct="1">
              <a:spcAft>
                <a:spcPts val="600"/>
              </a:spcAft>
              <a:defRPr/>
            </a:pPr>
            <a:r>
              <a:rPr lang="en-US" sz="1800" dirty="0">
                <a:solidFill>
                  <a:srgbClr val="000000"/>
                </a:solidFill>
              </a:rPr>
              <a:t>Matt </a:t>
            </a:r>
            <a:r>
              <a:rPr lang="en-US" sz="1800" dirty="0" err="1">
                <a:solidFill>
                  <a:srgbClr val="000000"/>
                </a:solidFill>
              </a:rPr>
              <a:t>Mavko</a:t>
            </a:r>
            <a:r>
              <a:rPr lang="en-US" sz="1800" dirty="0">
                <a:solidFill>
                  <a:srgbClr val="000000"/>
                </a:solidFill>
              </a:rPr>
              <a:t>, UNIVERSITY OF Arizona</a:t>
            </a:r>
          </a:p>
        </p:txBody>
      </p:sp>
      <p:sp>
        <p:nvSpPr>
          <p:cNvPr id="11278" name="Rectangle 76">
            <a:extLst>
              <a:ext uri="{FF2B5EF4-FFF2-40B4-BE49-F238E27FC236}">
                <a16:creationId xmlns:a16="http://schemas.microsoft.com/office/drawing/2014/main" id="{5155704F-2692-4975-BBA1-97A45EFD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9" name="Freeform 16">
            <a:extLst>
              <a:ext uri="{FF2B5EF4-FFF2-40B4-BE49-F238E27FC236}">
                <a16:creationId xmlns:a16="http://schemas.microsoft.com/office/drawing/2014/main" id="{8F8E3D33-6F4C-400D-9EDE-338E0B568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17" name="Picture 7" descr="A picture containing drawing&#10;&#10;Description automatically generated">
            <a:extLst>
              <a:ext uri="{FF2B5EF4-FFF2-40B4-BE49-F238E27FC236}">
                <a16:creationId xmlns:a16="http://schemas.microsoft.com/office/drawing/2014/main" id="{E6127AA6-F3DA-4636-B973-F97181EB445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487371" y="176557"/>
            <a:ext cx="1563224" cy="704851"/>
          </a:xfrm>
          <a:prstGeom prst="rect">
            <a:avLst/>
          </a:prstGeom>
          <a:noFill/>
          <a:ln w="9525">
            <a:noFill/>
            <a:miter lim="800000"/>
            <a:headEnd/>
            <a:tailEnd/>
          </a:ln>
        </p:spPr>
      </p:pic>
      <p:pic>
        <p:nvPicPr>
          <p:cNvPr id="3" name="Picture 2" descr="A blue triangle with a wave in the middle&#10;&#10;Description automatically generated">
            <a:extLst>
              <a:ext uri="{FF2B5EF4-FFF2-40B4-BE49-F238E27FC236}">
                <a16:creationId xmlns:a16="http://schemas.microsoft.com/office/drawing/2014/main" id="{13AD3072-1125-82CA-969C-77350B8D4C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6489" y="1057955"/>
            <a:ext cx="1724988" cy="1087948"/>
          </a:xfrm>
          <a:prstGeom prst="rect">
            <a:avLst/>
          </a:prstGeom>
        </p:spPr>
      </p:pic>
    </p:spTree>
    <p:extLst>
      <p:ext uri="{BB962C8B-B14F-4D97-AF65-F5344CB8AC3E}">
        <p14:creationId xmlns:p14="http://schemas.microsoft.com/office/powerpoint/2010/main" val="386536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E2A8-9F90-3A34-223E-868083107874}"/>
              </a:ext>
            </a:extLst>
          </p:cNvPr>
          <p:cNvSpPr>
            <a:spLocks noGrp="1"/>
          </p:cNvSpPr>
          <p:nvPr>
            <p:ph type="title"/>
          </p:nvPr>
        </p:nvSpPr>
        <p:spPr/>
        <p:txBody>
          <a:bodyPr>
            <a:noAutofit/>
          </a:bodyPr>
          <a:lstStyle/>
          <a:p>
            <a:r>
              <a:rPr lang="en-US" sz="3600" u="sng" dirty="0"/>
              <a:t>S</a:t>
            </a:r>
            <a:r>
              <a:rPr lang="en-US" sz="3600" dirty="0"/>
              <a:t>moke </a:t>
            </a:r>
            <a:r>
              <a:rPr lang="en-US" sz="3600" u="sng" dirty="0"/>
              <a:t>Im</a:t>
            </a:r>
            <a:r>
              <a:rPr lang="en-US" sz="3600" dirty="0"/>
              <a:t>pact </a:t>
            </a:r>
            <a:r>
              <a:rPr lang="en-US" sz="3600" u="sng" dirty="0"/>
              <a:t>A</a:t>
            </a:r>
            <a:r>
              <a:rPr lang="en-US" sz="3600" dirty="0"/>
              <a:t>ssessment </a:t>
            </a:r>
            <a:r>
              <a:rPr lang="en-US" sz="3600" u="sng" dirty="0"/>
              <a:t>S</a:t>
            </a:r>
            <a:r>
              <a:rPr lang="en-US" sz="3600" dirty="0"/>
              <a:t>ystem – Data Sources</a:t>
            </a:r>
          </a:p>
        </p:txBody>
      </p:sp>
      <p:sp>
        <p:nvSpPr>
          <p:cNvPr id="6" name="Slide Number Placeholder 5">
            <a:extLst>
              <a:ext uri="{FF2B5EF4-FFF2-40B4-BE49-F238E27FC236}">
                <a16:creationId xmlns:a16="http://schemas.microsoft.com/office/drawing/2014/main" id="{E6C091E2-992B-7062-680D-9F59436318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CFED96-D324-4D05-AD02-20E3E1D2900D}" type="slidenum">
              <a:rPr kumimoji="0" lang="en-US" alt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F9D4C1B4-61C5-35D9-2F16-1C5CBC234F4B}"/>
              </a:ext>
            </a:extLst>
          </p:cNvPr>
          <p:cNvSpPr/>
          <p:nvPr/>
        </p:nvSpPr>
        <p:spPr>
          <a:xfrm>
            <a:off x="1251677" y="957237"/>
            <a:ext cx="2213240" cy="1155111"/>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NOAA Hazard Mapping System (HMS) Data</a:t>
            </a:r>
          </a:p>
        </p:txBody>
      </p:sp>
      <p:sp>
        <p:nvSpPr>
          <p:cNvPr id="11" name="TextBox 10">
            <a:extLst>
              <a:ext uri="{FF2B5EF4-FFF2-40B4-BE49-F238E27FC236}">
                <a16:creationId xmlns:a16="http://schemas.microsoft.com/office/drawing/2014/main" id="{3FD39B47-57CF-E418-D432-C925DAE30604}"/>
              </a:ext>
            </a:extLst>
          </p:cNvPr>
          <p:cNvSpPr txBox="1"/>
          <p:nvPr/>
        </p:nvSpPr>
        <p:spPr>
          <a:xfrm>
            <a:off x="926623" y="3222265"/>
            <a:ext cx="5238761" cy="523220"/>
          </a:xfrm>
          <a:prstGeom prst="rect">
            <a:avLst/>
          </a:prstGeom>
          <a:noFill/>
        </p:spPr>
        <p:txBody>
          <a:bodyPr wrap="square" rtlCol="0">
            <a:spAutoFit/>
          </a:bodyPr>
          <a:lstStyle/>
          <a:p>
            <a:r>
              <a:rPr lang="en-US" sz="2800" dirty="0"/>
              <a:t>Requirements for all data sources</a:t>
            </a:r>
          </a:p>
        </p:txBody>
      </p:sp>
      <p:sp>
        <p:nvSpPr>
          <p:cNvPr id="12" name="Rectangle 11">
            <a:extLst>
              <a:ext uri="{FF2B5EF4-FFF2-40B4-BE49-F238E27FC236}">
                <a16:creationId xmlns:a16="http://schemas.microsoft.com/office/drawing/2014/main" id="{09BED2E7-DE9E-1531-EAF7-462CC9CB307B}"/>
              </a:ext>
            </a:extLst>
          </p:cNvPr>
          <p:cNvSpPr/>
          <p:nvPr/>
        </p:nvSpPr>
        <p:spPr>
          <a:xfrm>
            <a:off x="4151291" y="957238"/>
            <a:ext cx="1766507" cy="11551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CDPHE PM2.5 Hourly Monitoring Data</a:t>
            </a:r>
          </a:p>
        </p:txBody>
      </p:sp>
      <p:cxnSp>
        <p:nvCxnSpPr>
          <p:cNvPr id="18" name="Straight Connector 17">
            <a:extLst>
              <a:ext uri="{FF2B5EF4-FFF2-40B4-BE49-F238E27FC236}">
                <a16:creationId xmlns:a16="http://schemas.microsoft.com/office/drawing/2014/main" id="{2B76C843-3CFD-C674-6392-8A660C674FB9}"/>
              </a:ext>
            </a:extLst>
          </p:cNvPr>
          <p:cNvCxnSpPr>
            <a:cxnSpLocks/>
          </p:cNvCxnSpPr>
          <p:nvPr/>
        </p:nvCxnSpPr>
        <p:spPr>
          <a:xfrm>
            <a:off x="926623" y="2926659"/>
            <a:ext cx="10637953"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C967182C-C394-88B7-0365-4029CAC8D857}"/>
              </a:ext>
            </a:extLst>
          </p:cNvPr>
          <p:cNvSpPr txBox="1"/>
          <p:nvPr/>
        </p:nvSpPr>
        <p:spPr>
          <a:xfrm>
            <a:off x="1183689" y="3885697"/>
            <a:ext cx="5608998" cy="2492990"/>
          </a:xfrm>
          <a:prstGeom prst="rect">
            <a:avLst/>
          </a:prstGeom>
          <a:noFill/>
        </p:spPr>
        <p:txBody>
          <a:bodyPr wrap="square" rtlCol="0">
            <a:spAutoFit/>
          </a:bodyPr>
          <a:lstStyle/>
          <a:p>
            <a:pPr marL="285750" indent="-285750">
              <a:buFont typeface="Arial" panose="020B0604020202020204" pitchFamily="34" charset="0"/>
              <a:buChar char="•"/>
            </a:pPr>
            <a:r>
              <a:rPr lang="en-US" sz="2400" dirty="0"/>
              <a:t>Publicly available</a:t>
            </a:r>
          </a:p>
          <a:p>
            <a:pPr marL="285750" indent="-285750">
              <a:buFont typeface="Arial" panose="020B0604020202020204" pitchFamily="34" charset="0"/>
              <a:buChar char="•"/>
            </a:pPr>
            <a:r>
              <a:rPr lang="en-US" sz="2400" dirty="0"/>
              <a:t>Large geographic range</a:t>
            </a:r>
          </a:p>
          <a:p>
            <a:pPr marL="285750" indent="-285750">
              <a:buFont typeface="Arial" panose="020B0604020202020204" pitchFamily="34" charset="0"/>
              <a:buChar char="•"/>
            </a:pPr>
            <a:r>
              <a:rPr lang="en-US" sz="2400" dirty="0"/>
              <a:t>Data that are updated at least daily</a:t>
            </a:r>
          </a:p>
          <a:p>
            <a:pPr marL="285750" indent="-285750">
              <a:buFont typeface="Arial" panose="020B0604020202020204" pitchFamily="34" charset="0"/>
              <a:buChar char="•"/>
            </a:pPr>
            <a:r>
              <a:rPr lang="en-US" sz="2400" dirty="0"/>
              <a:t>Easily accessible in automated way</a:t>
            </a:r>
          </a:p>
          <a:p>
            <a:pPr marL="285750" indent="-285750">
              <a:buFont typeface="Arial" panose="020B0604020202020204" pitchFamily="34" charset="0"/>
              <a:buChar char="•"/>
            </a:pPr>
            <a:r>
              <a:rPr lang="en-US" sz="2400" dirty="0"/>
              <a:t>Timeframe availability</a:t>
            </a:r>
          </a:p>
          <a:p>
            <a:pPr marL="285750" indent="-285750">
              <a:buFontTx/>
              <a:buChar char="-"/>
            </a:pPr>
            <a:endParaRPr lang="en-US" dirty="0"/>
          </a:p>
          <a:p>
            <a:pPr marL="285750" indent="-285750">
              <a:buFontTx/>
              <a:buChar char="-"/>
            </a:pPr>
            <a:endParaRPr lang="en-US" dirty="0"/>
          </a:p>
        </p:txBody>
      </p:sp>
      <p:sp>
        <p:nvSpPr>
          <p:cNvPr id="4" name="Rectangle 3">
            <a:extLst>
              <a:ext uri="{FF2B5EF4-FFF2-40B4-BE49-F238E27FC236}">
                <a16:creationId xmlns:a16="http://schemas.microsoft.com/office/drawing/2014/main" id="{5B3EC3F7-7C32-8C88-632F-AAF64F423110}"/>
              </a:ext>
            </a:extLst>
          </p:cNvPr>
          <p:cNvSpPr/>
          <p:nvPr/>
        </p:nvSpPr>
        <p:spPr>
          <a:xfrm>
            <a:off x="6792687" y="957237"/>
            <a:ext cx="1618326" cy="115511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EPA AirNow Daily AQI Maps</a:t>
            </a:r>
          </a:p>
        </p:txBody>
      </p:sp>
      <p:sp>
        <p:nvSpPr>
          <p:cNvPr id="5" name="Rectangle 4">
            <a:extLst>
              <a:ext uri="{FF2B5EF4-FFF2-40B4-BE49-F238E27FC236}">
                <a16:creationId xmlns:a16="http://schemas.microsoft.com/office/drawing/2014/main" id="{532A9D65-7B2C-DC22-87B0-E2CCA64FA22A}"/>
              </a:ext>
            </a:extLst>
          </p:cNvPr>
          <p:cNvSpPr/>
          <p:nvPr/>
        </p:nvSpPr>
        <p:spPr>
          <a:xfrm>
            <a:off x="9309390" y="950388"/>
            <a:ext cx="1813362" cy="115511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NOAA HRRR Atmospheric Model</a:t>
            </a:r>
          </a:p>
        </p:txBody>
      </p:sp>
    </p:spTree>
    <p:extLst>
      <p:ext uri="{BB962C8B-B14F-4D97-AF65-F5344CB8AC3E}">
        <p14:creationId xmlns:p14="http://schemas.microsoft.com/office/powerpoint/2010/main" val="179444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3479F-5C65-4B89-F611-BFDC53C3DABD}"/>
              </a:ext>
            </a:extLst>
          </p:cNvPr>
          <p:cNvSpPr>
            <a:spLocks noGrp="1"/>
          </p:cNvSpPr>
          <p:nvPr>
            <p:ph type="title"/>
          </p:nvPr>
        </p:nvSpPr>
        <p:spPr/>
        <p:txBody>
          <a:bodyPr>
            <a:normAutofit/>
          </a:bodyPr>
          <a:lstStyle/>
          <a:p>
            <a:r>
              <a:rPr lang="en-US" sz="3600" u="sng" dirty="0"/>
              <a:t>H</a:t>
            </a:r>
            <a:r>
              <a:rPr lang="en-US" sz="3600" dirty="0"/>
              <a:t>azard </a:t>
            </a:r>
            <a:r>
              <a:rPr lang="en-US" sz="3600" u="sng" dirty="0"/>
              <a:t>M</a:t>
            </a:r>
            <a:r>
              <a:rPr lang="en-US" sz="3600" dirty="0"/>
              <a:t>apping </a:t>
            </a:r>
            <a:r>
              <a:rPr lang="en-US" sz="3600" u="sng" dirty="0"/>
              <a:t>S</a:t>
            </a:r>
            <a:r>
              <a:rPr lang="en-US" sz="3600" dirty="0"/>
              <a:t>ystem (HMS) Smoke model</a:t>
            </a:r>
          </a:p>
        </p:txBody>
      </p:sp>
      <p:sp>
        <p:nvSpPr>
          <p:cNvPr id="6" name="Slide Number Placeholder 5">
            <a:extLst>
              <a:ext uri="{FF2B5EF4-FFF2-40B4-BE49-F238E27FC236}">
                <a16:creationId xmlns:a16="http://schemas.microsoft.com/office/drawing/2014/main" id="{9F417AA3-A557-710D-01C5-EE28C2E2AD1B}"/>
              </a:ext>
            </a:extLst>
          </p:cNvPr>
          <p:cNvSpPr>
            <a:spLocks noGrp="1"/>
          </p:cNvSpPr>
          <p:nvPr>
            <p:ph type="sldNum" sz="quarter" idx="12"/>
          </p:nvPr>
        </p:nvSpPr>
        <p:spPr/>
        <p:txBody>
          <a:bodyPr/>
          <a:lstStyle/>
          <a:p>
            <a:fld id="{76CFED96-D324-4D05-AD02-20E3E1D2900D}" type="slidenum">
              <a:rPr lang="en-US" altLang="en-US" smtClean="0"/>
              <a:pPr/>
              <a:t>11</a:t>
            </a:fld>
            <a:endParaRPr lang="en-US" altLang="en-US" dirty="0"/>
          </a:p>
        </p:txBody>
      </p:sp>
      <p:pic>
        <p:nvPicPr>
          <p:cNvPr id="12" name="Picture 11">
            <a:extLst>
              <a:ext uri="{FF2B5EF4-FFF2-40B4-BE49-F238E27FC236}">
                <a16:creationId xmlns:a16="http://schemas.microsoft.com/office/drawing/2014/main" id="{68AE4414-1BFA-92FC-3419-A2E05754C16D}"/>
              </a:ext>
            </a:extLst>
          </p:cNvPr>
          <p:cNvPicPr>
            <a:picLocks noChangeAspect="1"/>
          </p:cNvPicPr>
          <p:nvPr/>
        </p:nvPicPr>
        <p:blipFill>
          <a:blip r:embed="rId3"/>
          <a:stretch>
            <a:fillRect/>
          </a:stretch>
        </p:blipFill>
        <p:spPr>
          <a:xfrm>
            <a:off x="4441371" y="1062543"/>
            <a:ext cx="7428046" cy="4732914"/>
          </a:xfrm>
          <a:prstGeom prst="rect">
            <a:avLst/>
          </a:prstGeom>
        </p:spPr>
      </p:pic>
      <p:sp>
        <p:nvSpPr>
          <p:cNvPr id="5" name="TextBox 4">
            <a:extLst>
              <a:ext uri="{FF2B5EF4-FFF2-40B4-BE49-F238E27FC236}">
                <a16:creationId xmlns:a16="http://schemas.microsoft.com/office/drawing/2014/main" id="{82C4FE6C-DB74-3B53-F929-025119B51A97}"/>
              </a:ext>
            </a:extLst>
          </p:cNvPr>
          <p:cNvSpPr txBox="1"/>
          <p:nvPr/>
        </p:nvSpPr>
        <p:spPr>
          <a:xfrm>
            <a:off x="1006839" y="1882658"/>
            <a:ext cx="3434532" cy="2862322"/>
          </a:xfrm>
          <a:prstGeom prst="rect">
            <a:avLst/>
          </a:prstGeom>
          <a:noFill/>
        </p:spPr>
        <p:txBody>
          <a:bodyPr wrap="square" rtlCol="0">
            <a:spAutoFit/>
          </a:bodyPr>
          <a:lstStyle/>
          <a:p>
            <a:r>
              <a:rPr lang="en-US" u="sng" dirty="0"/>
              <a:t>Key Points:</a:t>
            </a:r>
          </a:p>
          <a:p>
            <a:endParaRPr lang="en-US" u="sng" dirty="0"/>
          </a:p>
          <a:p>
            <a:r>
              <a:rPr lang="en-US" dirty="0"/>
              <a:t>Only during daylight hours</a:t>
            </a:r>
          </a:p>
          <a:p>
            <a:endParaRPr lang="en-US" dirty="0"/>
          </a:p>
          <a:p>
            <a:r>
              <a:rPr lang="en-US" dirty="0"/>
              <a:t>Several per day but not hourly</a:t>
            </a:r>
          </a:p>
          <a:p>
            <a:endParaRPr lang="en-US" dirty="0"/>
          </a:p>
          <a:p>
            <a:r>
              <a:rPr lang="en-US" dirty="0"/>
              <a:t>Smoke level is assigned based on the highest level of smoke plume that intersected the station for the day – assessed for each station</a:t>
            </a:r>
          </a:p>
        </p:txBody>
      </p:sp>
    </p:spTree>
    <p:extLst>
      <p:ext uri="{BB962C8B-B14F-4D97-AF65-F5344CB8AC3E}">
        <p14:creationId xmlns:p14="http://schemas.microsoft.com/office/powerpoint/2010/main" val="276845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5FC446-319B-2F63-D02D-D1C116120202}"/>
              </a:ext>
            </a:extLst>
          </p:cNvPr>
          <p:cNvSpPr>
            <a:spLocks noGrp="1"/>
          </p:cNvSpPr>
          <p:nvPr>
            <p:ph type="sldNum" sz="quarter" idx="12"/>
          </p:nvPr>
        </p:nvSpPr>
        <p:spPr/>
        <p:txBody>
          <a:bodyPr/>
          <a:lstStyle/>
          <a:p>
            <a:fld id="{76CFED96-D324-4D05-AD02-20E3E1D2900D}" type="slidenum">
              <a:rPr lang="en-US" altLang="en-US" smtClean="0"/>
              <a:pPr/>
              <a:t>12</a:t>
            </a:fld>
            <a:endParaRPr lang="en-US" altLang="en-US" dirty="0"/>
          </a:p>
        </p:txBody>
      </p:sp>
      <p:sp>
        <p:nvSpPr>
          <p:cNvPr id="7" name="Title 1">
            <a:extLst>
              <a:ext uri="{FF2B5EF4-FFF2-40B4-BE49-F238E27FC236}">
                <a16:creationId xmlns:a16="http://schemas.microsoft.com/office/drawing/2014/main" id="{BB6503A2-A9F1-2613-4600-B8433AD0CC33}"/>
              </a:ext>
            </a:extLst>
          </p:cNvPr>
          <p:cNvSpPr>
            <a:spLocks noGrp="1"/>
          </p:cNvSpPr>
          <p:nvPr>
            <p:ph type="title"/>
          </p:nvPr>
        </p:nvSpPr>
        <p:spPr>
          <a:xfrm>
            <a:off x="1006475" y="125413"/>
            <a:ext cx="11045825" cy="704850"/>
          </a:xfrm>
        </p:spPr>
        <p:txBody>
          <a:bodyPr>
            <a:noAutofit/>
          </a:bodyPr>
          <a:lstStyle/>
          <a:p>
            <a:r>
              <a:rPr lang="en-US" sz="3600" dirty="0"/>
              <a:t>Monitoring Data</a:t>
            </a:r>
          </a:p>
        </p:txBody>
      </p:sp>
      <p:sp>
        <p:nvSpPr>
          <p:cNvPr id="10" name="TextBox 9">
            <a:extLst>
              <a:ext uri="{FF2B5EF4-FFF2-40B4-BE49-F238E27FC236}">
                <a16:creationId xmlns:a16="http://schemas.microsoft.com/office/drawing/2014/main" id="{2AB7C1B0-D13B-0222-BEE8-D307CD23B046}"/>
              </a:ext>
            </a:extLst>
          </p:cNvPr>
          <p:cNvSpPr txBox="1"/>
          <p:nvPr/>
        </p:nvSpPr>
        <p:spPr>
          <a:xfrm>
            <a:off x="1251677" y="914313"/>
            <a:ext cx="3913175" cy="5262979"/>
          </a:xfrm>
          <a:prstGeom prst="rect">
            <a:avLst/>
          </a:prstGeom>
          <a:noFill/>
        </p:spPr>
        <p:txBody>
          <a:bodyPr wrap="square" rtlCol="0">
            <a:spAutoFit/>
          </a:bodyPr>
          <a:lstStyle/>
          <a:p>
            <a:r>
              <a:rPr lang="en-US" sz="2400" dirty="0"/>
              <a:t>CDPHE PM2.5 Monitoring Data</a:t>
            </a:r>
          </a:p>
          <a:p>
            <a:pPr marL="342900" indent="-342900">
              <a:buFont typeface="Arial" panose="020B0604020202020204" pitchFamily="34" charset="0"/>
              <a:buChar char="•"/>
            </a:pPr>
            <a:r>
              <a:rPr lang="en-US" sz="2400" dirty="0"/>
              <a:t>Ground-level</a:t>
            </a:r>
          </a:p>
          <a:p>
            <a:pPr marL="342900" indent="-342900">
              <a:buFont typeface="Arial" panose="020B0604020202020204" pitchFamily="34" charset="0"/>
              <a:buChar char="•"/>
            </a:pPr>
            <a:r>
              <a:rPr lang="en-US" sz="2400" dirty="0"/>
              <a:t>Hourly data</a:t>
            </a:r>
          </a:p>
          <a:p>
            <a:pPr marL="342900" indent="-342900">
              <a:buFont typeface="Arial" panose="020B0604020202020204" pitchFamily="34" charset="0"/>
              <a:buChar char="•"/>
            </a:pPr>
            <a:r>
              <a:rPr lang="en-US" sz="2400" dirty="0"/>
              <a:t>Only available at some sites</a:t>
            </a:r>
          </a:p>
          <a:p>
            <a:pPr marL="342900" indent="-342900">
              <a:buFont typeface="Arial" panose="020B0604020202020204" pitchFamily="34" charset="0"/>
              <a:buChar char="•"/>
            </a:pPr>
            <a:endParaRPr lang="en-US" sz="2400" dirty="0"/>
          </a:p>
          <a:p>
            <a:r>
              <a:rPr lang="en-US" sz="2400" dirty="0"/>
              <a:t>EPA AirNow Data</a:t>
            </a:r>
          </a:p>
          <a:p>
            <a:pPr marL="342900" indent="-342900">
              <a:buFont typeface="Arial" panose="020B0604020202020204" pitchFamily="34" charset="0"/>
              <a:buChar char="•"/>
            </a:pPr>
            <a:r>
              <a:rPr lang="en-US" sz="2400" dirty="0"/>
              <a:t>EPA AirNow Daily AQI maps are used to estimate PM2.5 concentration at sites without this measurement</a:t>
            </a:r>
          </a:p>
          <a:p>
            <a:pPr marL="342900" indent="-342900">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A58FE94D-5996-F35E-3A46-091489105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417" y="125413"/>
            <a:ext cx="5953049" cy="5953049"/>
          </a:xfrm>
          <a:prstGeom prst="rect">
            <a:avLst/>
          </a:prstGeom>
        </p:spPr>
      </p:pic>
      <p:sp>
        <p:nvSpPr>
          <p:cNvPr id="11" name="Rectangle 10">
            <a:extLst>
              <a:ext uri="{FF2B5EF4-FFF2-40B4-BE49-F238E27FC236}">
                <a16:creationId xmlns:a16="http://schemas.microsoft.com/office/drawing/2014/main" id="{B87F2EA8-5A44-819C-5D93-883C60BEAF9D}"/>
              </a:ext>
            </a:extLst>
          </p:cNvPr>
          <p:cNvSpPr/>
          <p:nvPr/>
        </p:nvSpPr>
        <p:spPr>
          <a:xfrm>
            <a:off x="10500525" y="4853351"/>
            <a:ext cx="480380" cy="83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B57CD39-FDB2-5676-7B9D-4CABCF260185}"/>
              </a:ext>
            </a:extLst>
          </p:cNvPr>
          <p:cNvPicPr>
            <a:picLocks noChangeAspect="1"/>
          </p:cNvPicPr>
          <p:nvPr/>
        </p:nvPicPr>
        <p:blipFill>
          <a:blip r:embed="rId3">
            <a:extLst>
              <a:ext uri="{28A0092B-C50C-407E-A947-70E740481C1C}">
                <a14:useLocalDpi xmlns:a14="http://schemas.microsoft.com/office/drawing/2010/main" val="0"/>
              </a:ext>
            </a:extLst>
          </a:blip>
          <a:srcRect l="67293" t="81587" r="6982" b="6573"/>
          <a:stretch/>
        </p:blipFill>
        <p:spPr>
          <a:xfrm>
            <a:off x="8837624" y="4809205"/>
            <a:ext cx="2025761" cy="932355"/>
          </a:xfrm>
          <a:prstGeom prst="rect">
            <a:avLst/>
          </a:prstGeom>
        </p:spPr>
      </p:pic>
      <p:pic>
        <p:nvPicPr>
          <p:cNvPr id="16" name="Picture 15">
            <a:extLst>
              <a:ext uri="{FF2B5EF4-FFF2-40B4-BE49-F238E27FC236}">
                <a16:creationId xmlns:a16="http://schemas.microsoft.com/office/drawing/2014/main" id="{DD9E83C5-4BD7-D485-B561-1A1EC2A86497}"/>
              </a:ext>
            </a:extLst>
          </p:cNvPr>
          <p:cNvPicPr>
            <a:picLocks noChangeAspect="1"/>
          </p:cNvPicPr>
          <p:nvPr/>
        </p:nvPicPr>
        <p:blipFill>
          <a:blip r:embed="rId3">
            <a:extLst>
              <a:ext uri="{28A0092B-C50C-407E-A947-70E740481C1C}">
                <a14:useLocalDpi xmlns:a14="http://schemas.microsoft.com/office/drawing/2010/main" val="0"/>
              </a:ext>
            </a:extLst>
          </a:blip>
          <a:srcRect l="80521" t="81239" r="7620" b="17895"/>
          <a:stretch/>
        </p:blipFill>
        <p:spPr>
          <a:xfrm>
            <a:off x="10047070" y="4785155"/>
            <a:ext cx="933836" cy="68196"/>
          </a:xfrm>
          <a:prstGeom prst="rect">
            <a:avLst/>
          </a:prstGeom>
        </p:spPr>
      </p:pic>
      <p:pic>
        <p:nvPicPr>
          <p:cNvPr id="17" name="Picture 16">
            <a:extLst>
              <a:ext uri="{FF2B5EF4-FFF2-40B4-BE49-F238E27FC236}">
                <a16:creationId xmlns:a16="http://schemas.microsoft.com/office/drawing/2014/main" id="{633C2A22-3D83-B4EE-06B5-DE2DC80D8EFD}"/>
              </a:ext>
            </a:extLst>
          </p:cNvPr>
          <p:cNvPicPr>
            <a:picLocks noChangeAspect="1"/>
          </p:cNvPicPr>
          <p:nvPr/>
        </p:nvPicPr>
        <p:blipFill>
          <a:blip r:embed="rId3">
            <a:extLst>
              <a:ext uri="{28A0092B-C50C-407E-A947-70E740481C1C}">
                <a14:useLocalDpi xmlns:a14="http://schemas.microsoft.com/office/drawing/2010/main" val="0"/>
              </a:ext>
            </a:extLst>
          </a:blip>
          <a:srcRect l="93017" t="81028" r="5723" b="7132"/>
          <a:stretch/>
        </p:blipFill>
        <p:spPr>
          <a:xfrm>
            <a:off x="10952046" y="4764882"/>
            <a:ext cx="99200" cy="932355"/>
          </a:xfrm>
          <a:prstGeom prst="rect">
            <a:avLst/>
          </a:prstGeom>
        </p:spPr>
      </p:pic>
      <p:pic>
        <p:nvPicPr>
          <p:cNvPr id="18" name="Picture 17">
            <a:extLst>
              <a:ext uri="{FF2B5EF4-FFF2-40B4-BE49-F238E27FC236}">
                <a16:creationId xmlns:a16="http://schemas.microsoft.com/office/drawing/2014/main" id="{7DCC597A-AE74-7779-0CD8-DA1B06970B45}"/>
              </a:ext>
            </a:extLst>
          </p:cNvPr>
          <p:cNvPicPr>
            <a:picLocks noChangeAspect="1"/>
          </p:cNvPicPr>
          <p:nvPr/>
        </p:nvPicPr>
        <p:blipFill>
          <a:blip r:embed="rId3">
            <a:extLst>
              <a:ext uri="{28A0092B-C50C-407E-A947-70E740481C1C}">
                <a14:useLocalDpi xmlns:a14="http://schemas.microsoft.com/office/drawing/2010/main" val="0"/>
              </a:ext>
            </a:extLst>
          </a:blip>
          <a:srcRect l="80521" t="81239" r="13464" b="17847"/>
          <a:stretch/>
        </p:blipFill>
        <p:spPr>
          <a:xfrm rot="10800000">
            <a:off x="10500524" y="5687366"/>
            <a:ext cx="473668" cy="71973"/>
          </a:xfrm>
          <a:prstGeom prst="rect">
            <a:avLst/>
          </a:prstGeom>
        </p:spPr>
      </p:pic>
      <p:sp>
        <p:nvSpPr>
          <p:cNvPr id="9" name="TextBox 8">
            <a:extLst>
              <a:ext uri="{FF2B5EF4-FFF2-40B4-BE49-F238E27FC236}">
                <a16:creationId xmlns:a16="http://schemas.microsoft.com/office/drawing/2014/main" id="{DF7F2114-8E59-F536-C623-48A8529738F0}"/>
              </a:ext>
            </a:extLst>
          </p:cNvPr>
          <p:cNvSpPr txBox="1"/>
          <p:nvPr/>
        </p:nvSpPr>
        <p:spPr>
          <a:xfrm>
            <a:off x="9229530" y="5465831"/>
            <a:ext cx="1633855" cy="156966"/>
          </a:xfrm>
          <a:prstGeom prst="rect">
            <a:avLst/>
          </a:prstGeom>
          <a:solidFill>
            <a:schemeClr val="bg1"/>
          </a:solidFill>
        </p:spPr>
        <p:txBody>
          <a:bodyPr wrap="square" lIns="45720" tIns="9144" rIns="0" bIns="9144" rtlCol="0">
            <a:spAutoFit/>
          </a:bodyPr>
          <a:lstStyle/>
          <a:p>
            <a:r>
              <a:rPr lang="en-US" sz="900" dirty="0">
                <a:solidFill>
                  <a:schemeClr val="tx1">
                    <a:lumMod val="75000"/>
                    <a:lumOff val="25000"/>
                  </a:schemeClr>
                </a:solidFill>
              </a:rPr>
              <a:t>2015 O3 Non-Attainment Area</a:t>
            </a:r>
          </a:p>
        </p:txBody>
      </p:sp>
    </p:spTree>
    <p:extLst>
      <p:ext uri="{BB962C8B-B14F-4D97-AF65-F5344CB8AC3E}">
        <p14:creationId xmlns:p14="http://schemas.microsoft.com/office/powerpoint/2010/main" val="354285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D91458-B01C-B8B3-CB44-0C234F85F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300" y="984738"/>
            <a:ext cx="6637184" cy="5128733"/>
          </a:xfrm>
          <a:prstGeom prst="rect">
            <a:avLst/>
          </a:prstGeom>
        </p:spPr>
      </p:pic>
      <p:sp>
        <p:nvSpPr>
          <p:cNvPr id="2" name="Title 1">
            <a:extLst>
              <a:ext uri="{FF2B5EF4-FFF2-40B4-BE49-F238E27FC236}">
                <a16:creationId xmlns:a16="http://schemas.microsoft.com/office/drawing/2014/main" id="{CCBDE9E9-B87E-8B66-7004-5E965C34AF31}"/>
              </a:ext>
            </a:extLst>
          </p:cNvPr>
          <p:cNvSpPr>
            <a:spLocks noGrp="1"/>
          </p:cNvSpPr>
          <p:nvPr>
            <p:ph type="title"/>
          </p:nvPr>
        </p:nvSpPr>
        <p:spPr>
          <a:xfrm>
            <a:off x="1095270" y="226883"/>
            <a:ext cx="11045614" cy="704851"/>
          </a:xfrm>
        </p:spPr>
        <p:txBody>
          <a:bodyPr>
            <a:noAutofit/>
          </a:bodyPr>
          <a:lstStyle/>
          <a:p>
            <a:r>
              <a:rPr lang="en-US" sz="3200" u="sng" dirty="0"/>
              <a:t>H</a:t>
            </a:r>
            <a:r>
              <a:rPr lang="en-US" sz="3200" dirty="0"/>
              <a:t>igh </a:t>
            </a:r>
            <a:r>
              <a:rPr lang="en-US" sz="3200" u="sng" dirty="0"/>
              <a:t>R</a:t>
            </a:r>
            <a:r>
              <a:rPr lang="en-US" sz="3200" dirty="0"/>
              <a:t>esolution </a:t>
            </a:r>
            <a:r>
              <a:rPr lang="en-US" sz="3200" u="sng" dirty="0"/>
              <a:t>R</a:t>
            </a:r>
            <a:r>
              <a:rPr lang="en-US" sz="3200" dirty="0"/>
              <a:t>apid </a:t>
            </a:r>
            <a:r>
              <a:rPr lang="en-US" sz="3200" u="sng" dirty="0"/>
              <a:t>R</a:t>
            </a:r>
            <a:r>
              <a:rPr lang="en-US" sz="3200" dirty="0"/>
              <a:t>efresh (HRRR) Smoke model</a:t>
            </a:r>
          </a:p>
        </p:txBody>
      </p:sp>
      <p:sp>
        <p:nvSpPr>
          <p:cNvPr id="6" name="Slide Number Placeholder 5">
            <a:extLst>
              <a:ext uri="{FF2B5EF4-FFF2-40B4-BE49-F238E27FC236}">
                <a16:creationId xmlns:a16="http://schemas.microsoft.com/office/drawing/2014/main" id="{6F562596-6F2A-E204-1817-96D91323096E}"/>
              </a:ext>
            </a:extLst>
          </p:cNvPr>
          <p:cNvSpPr>
            <a:spLocks noGrp="1"/>
          </p:cNvSpPr>
          <p:nvPr>
            <p:ph type="sldNum" sz="quarter" idx="12"/>
          </p:nvPr>
        </p:nvSpPr>
        <p:spPr/>
        <p:txBody>
          <a:bodyPr/>
          <a:lstStyle/>
          <a:p>
            <a:fld id="{76CFED96-D324-4D05-AD02-20E3E1D2900D}" type="slidenum">
              <a:rPr lang="en-US" altLang="en-US" smtClean="0"/>
              <a:pPr/>
              <a:t>13</a:t>
            </a:fld>
            <a:endParaRPr lang="en-US" altLang="en-US" dirty="0"/>
          </a:p>
        </p:txBody>
      </p:sp>
      <p:sp>
        <p:nvSpPr>
          <p:cNvPr id="3" name="TextBox 2">
            <a:extLst>
              <a:ext uri="{FF2B5EF4-FFF2-40B4-BE49-F238E27FC236}">
                <a16:creationId xmlns:a16="http://schemas.microsoft.com/office/drawing/2014/main" id="{15AA0677-C5E1-D659-310B-3C95B1912273}"/>
              </a:ext>
            </a:extLst>
          </p:cNvPr>
          <p:cNvSpPr txBox="1"/>
          <p:nvPr/>
        </p:nvSpPr>
        <p:spPr>
          <a:xfrm>
            <a:off x="1095270" y="1234527"/>
            <a:ext cx="3326005" cy="5632311"/>
          </a:xfrm>
          <a:prstGeom prst="rect">
            <a:avLst/>
          </a:prstGeom>
          <a:noFill/>
        </p:spPr>
        <p:txBody>
          <a:bodyPr wrap="square" rtlCol="0">
            <a:spAutoFit/>
          </a:bodyPr>
          <a:lstStyle/>
          <a:p>
            <a:r>
              <a:rPr lang="en-US" u="sng" dirty="0"/>
              <a:t>Key Points:</a:t>
            </a:r>
          </a:p>
          <a:p>
            <a:r>
              <a:rPr lang="en-US" dirty="0"/>
              <a:t>Gridded 3D photochemical model like </a:t>
            </a:r>
            <a:r>
              <a:rPr lang="en-US" dirty="0" err="1"/>
              <a:t>CAMx</a:t>
            </a:r>
            <a:endParaRPr lang="en-US" dirty="0"/>
          </a:p>
          <a:p>
            <a:endParaRPr lang="en-US" dirty="0"/>
          </a:p>
          <a:p>
            <a:r>
              <a:rPr lang="en-US" dirty="0"/>
              <a:t>Hourly model output of the mass density of PM2.5 at 8 meters above ground level from wildfire smoke</a:t>
            </a:r>
          </a:p>
          <a:p>
            <a:endParaRPr lang="en-US" dirty="0"/>
          </a:p>
          <a:p>
            <a:r>
              <a:rPr lang="en-US" dirty="0"/>
              <a:t>24 hours captured per day</a:t>
            </a:r>
          </a:p>
          <a:p>
            <a:endParaRPr lang="en-US" dirty="0"/>
          </a:p>
          <a:p>
            <a:r>
              <a:rPr lang="en-US" dirty="0"/>
              <a:t>Available from 2021 through present</a:t>
            </a:r>
          </a:p>
          <a:p>
            <a:endParaRPr lang="en-US" dirty="0"/>
          </a:p>
          <a:p>
            <a:r>
              <a:rPr lang="en-US" dirty="0"/>
              <a:t>Incorporated into the SIMAS as a </a:t>
            </a:r>
            <a:r>
              <a:rPr lang="en-US" u="sng" dirty="0"/>
              <a:t>ratio</a:t>
            </a:r>
            <a:r>
              <a:rPr lang="en-US" dirty="0"/>
              <a:t> of the maximum hourly HRRR concentration to the maximum hourly PM2.5 concentration</a:t>
            </a:r>
          </a:p>
          <a:p>
            <a:endParaRPr lang="en-US" dirty="0"/>
          </a:p>
        </p:txBody>
      </p:sp>
    </p:spTree>
    <p:extLst>
      <p:ext uri="{BB962C8B-B14F-4D97-AF65-F5344CB8AC3E}">
        <p14:creationId xmlns:p14="http://schemas.microsoft.com/office/powerpoint/2010/main" val="339337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E2A8-9F90-3A34-223E-868083107874}"/>
              </a:ext>
            </a:extLst>
          </p:cNvPr>
          <p:cNvSpPr>
            <a:spLocks noGrp="1"/>
          </p:cNvSpPr>
          <p:nvPr>
            <p:ph type="title"/>
          </p:nvPr>
        </p:nvSpPr>
        <p:spPr/>
        <p:txBody>
          <a:bodyPr>
            <a:noAutofit/>
          </a:bodyPr>
          <a:lstStyle/>
          <a:p>
            <a:r>
              <a:rPr lang="en-US" sz="3600" u="sng" dirty="0"/>
              <a:t>S</a:t>
            </a:r>
            <a:r>
              <a:rPr lang="en-US" sz="3600" dirty="0"/>
              <a:t>moke </a:t>
            </a:r>
            <a:r>
              <a:rPr lang="en-US" sz="3600" u="sng" dirty="0"/>
              <a:t>Im</a:t>
            </a:r>
            <a:r>
              <a:rPr lang="en-US" sz="3600" dirty="0"/>
              <a:t>pact </a:t>
            </a:r>
            <a:r>
              <a:rPr lang="en-US" sz="3600" u="sng" dirty="0"/>
              <a:t>A</a:t>
            </a:r>
            <a:r>
              <a:rPr lang="en-US" sz="3600" dirty="0"/>
              <a:t>ssessment </a:t>
            </a:r>
            <a:r>
              <a:rPr lang="en-US" sz="3600" u="sng" dirty="0"/>
              <a:t>S</a:t>
            </a:r>
            <a:r>
              <a:rPr lang="en-US" sz="3600" dirty="0"/>
              <a:t>ystem Overview</a:t>
            </a:r>
          </a:p>
        </p:txBody>
      </p:sp>
      <p:sp>
        <p:nvSpPr>
          <p:cNvPr id="6" name="Slide Number Placeholder 5">
            <a:extLst>
              <a:ext uri="{FF2B5EF4-FFF2-40B4-BE49-F238E27FC236}">
                <a16:creationId xmlns:a16="http://schemas.microsoft.com/office/drawing/2014/main" id="{E6C091E2-992B-7062-680D-9F59436318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CFED96-D324-4D05-AD02-20E3E1D2900D}" type="slidenum">
              <a:rPr kumimoji="0" lang="en-US" alt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4979CDE8-5651-E4E6-9EC8-5197D1F716AE}"/>
              </a:ext>
            </a:extLst>
          </p:cNvPr>
          <p:cNvSpPr/>
          <p:nvPr/>
        </p:nvSpPr>
        <p:spPr>
          <a:xfrm>
            <a:off x="5252998" y="2910091"/>
            <a:ext cx="1841226" cy="68911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SIMAS</a:t>
            </a:r>
          </a:p>
        </p:txBody>
      </p:sp>
      <p:cxnSp>
        <p:nvCxnSpPr>
          <p:cNvPr id="25" name="Straight Arrow Connector 24">
            <a:extLst>
              <a:ext uri="{FF2B5EF4-FFF2-40B4-BE49-F238E27FC236}">
                <a16:creationId xmlns:a16="http://schemas.microsoft.com/office/drawing/2014/main" id="{4FD60CC1-02A0-93F9-4A12-82227B538436}"/>
              </a:ext>
            </a:extLst>
          </p:cNvPr>
          <p:cNvCxnSpPr>
            <a:cxnSpLocks/>
          </p:cNvCxnSpPr>
          <p:nvPr/>
        </p:nvCxnSpPr>
        <p:spPr>
          <a:xfrm>
            <a:off x="5009235" y="2098790"/>
            <a:ext cx="669156" cy="776369"/>
          </a:xfrm>
          <a:prstGeom prst="straightConnector1">
            <a:avLst/>
          </a:prstGeom>
          <a:ln w="381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9BDD23F-E234-49AC-8701-B5CB5CC0DFBF}"/>
              </a:ext>
            </a:extLst>
          </p:cNvPr>
          <p:cNvCxnSpPr>
            <a:cxnSpLocks/>
          </p:cNvCxnSpPr>
          <p:nvPr/>
        </p:nvCxnSpPr>
        <p:spPr>
          <a:xfrm flipH="1">
            <a:off x="7146035" y="2250128"/>
            <a:ext cx="2513286" cy="718494"/>
          </a:xfrm>
          <a:prstGeom prst="straightConnector1">
            <a:avLst/>
          </a:prstGeom>
          <a:ln w="38100">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CBC88ED-2A73-5767-ED48-9569EC791E03}"/>
              </a:ext>
            </a:extLst>
          </p:cNvPr>
          <p:cNvCxnSpPr>
            <a:cxnSpLocks/>
          </p:cNvCxnSpPr>
          <p:nvPr/>
        </p:nvCxnSpPr>
        <p:spPr>
          <a:xfrm>
            <a:off x="2340691" y="2099628"/>
            <a:ext cx="2871716" cy="810463"/>
          </a:xfrm>
          <a:prstGeom prst="straightConnector1">
            <a:avLst/>
          </a:prstGeom>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8CC665B-519D-0124-6FC8-AF73B39EF486}"/>
              </a:ext>
            </a:extLst>
          </p:cNvPr>
          <p:cNvCxnSpPr>
            <a:cxnSpLocks/>
          </p:cNvCxnSpPr>
          <p:nvPr/>
        </p:nvCxnSpPr>
        <p:spPr>
          <a:xfrm>
            <a:off x="6197334" y="3733798"/>
            <a:ext cx="0" cy="417444"/>
          </a:xfrm>
          <a:prstGeom prst="straightConnector1">
            <a:avLst/>
          </a:prstGeom>
          <a:ln w="3810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918CF15E-87D4-F264-13A3-B6FD83A2D32A}"/>
              </a:ext>
            </a:extLst>
          </p:cNvPr>
          <p:cNvSpPr/>
          <p:nvPr/>
        </p:nvSpPr>
        <p:spPr>
          <a:xfrm>
            <a:off x="5214552" y="4236513"/>
            <a:ext cx="1881817" cy="925209"/>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Retrospective Smoke Classification</a:t>
            </a:r>
          </a:p>
        </p:txBody>
      </p:sp>
      <p:sp>
        <p:nvSpPr>
          <p:cNvPr id="5" name="Rectangle 4">
            <a:extLst>
              <a:ext uri="{FF2B5EF4-FFF2-40B4-BE49-F238E27FC236}">
                <a16:creationId xmlns:a16="http://schemas.microsoft.com/office/drawing/2014/main" id="{ED1FE8C6-95D1-A56A-B0EA-B089AA7C64D3}"/>
              </a:ext>
            </a:extLst>
          </p:cNvPr>
          <p:cNvSpPr/>
          <p:nvPr/>
        </p:nvSpPr>
        <p:spPr>
          <a:xfrm>
            <a:off x="5212407" y="5673500"/>
            <a:ext cx="1881817" cy="925209"/>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Map Display and Report</a:t>
            </a:r>
          </a:p>
        </p:txBody>
      </p:sp>
      <p:cxnSp>
        <p:nvCxnSpPr>
          <p:cNvPr id="7" name="Straight Arrow Connector 6">
            <a:extLst>
              <a:ext uri="{FF2B5EF4-FFF2-40B4-BE49-F238E27FC236}">
                <a16:creationId xmlns:a16="http://schemas.microsoft.com/office/drawing/2014/main" id="{947CCAAB-6A31-7289-752A-B0D51F4F796A}"/>
              </a:ext>
            </a:extLst>
          </p:cNvPr>
          <p:cNvCxnSpPr>
            <a:cxnSpLocks/>
          </p:cNvCxnSpPr>
          <p:nvPr/>
        </p:nvCxnSpPr>
        <p:spPr>
          <a:xfrm>
            <a:off x="6163116" y="5170785"/>
            <a:ext cx="0" cy="417444"/>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2D32B8D6-B388-71BE-734F-CB614510A1A5}"/>
              </a:ext>
            </a:extLst>
          </p:cNvPr>
          <p:cNvSpPr/>
          <p:nvPr/>
        </p:nvSpPr>
        <p:spPr>
          <a:xfrm>
            <a:off x="1251677" y="957237"/>
            <a:ext cx="2213240" cy="1155111"/>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NOAA Hazard Mapping System (HMS) Data</a:t>
            </a:r>
          </a:p>
        </p:txBody>
      </p:sp>
      <p:sp>
        <p:nvSpPr>
          <p:cNvPr id="10" name="Rectangle 9">
            <a:extLst>
              <a:ext uri="{FF2B5EF4-FFF2-40B4-BE49-F238E27FC236}">
                <a16:creationId xmlns:a16="http://schemas.microsoft.com/office/drawing/2014/main" id="{77971E80-80B9-7DA5-EE72-3F59589FBCF9}"/>
              </a:ext>
            </a:extLst>
          </p:cNvPr>
          <p:cNvSpPr/>
          <p:nvPr/>
        </p:nvSpPr>
        <p:spPr>
          <a:xfrm>
            <a:off x="4151291" y="957238"/>
            <a:ext cx="1766507" cy="11551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CDPHE PM2.5 Hourly Monitoring Data</a:t>
            </a:r>
          </a:p>
        </p:txBody>
      </p:sp>
      <p:sp>
        <p:nvSpPr>
          <p:cNvPr id="11" name="Rectangle 10">
            <a:extLst>
              <a:ext uri="{FF2B5EF4-FFF2-40B4-BE49-F238E27FC236}">
                <a16:creationId xmlns:a16="http://schemas.microsoft.com/office/drawing/2014/main" id="{0CFBE501-14C6-AB49-4C9A-46E8FE114B06}"/>
              </a:ext>
            </a:extLst>
          </p:cNvPr>
          <p:cNvSpPr/>
          <p:nvPr/>
        </p:nvSpPr>
        <p:spPr>
          <a:xfrm>
            <a:off x="6792687" y="957237"/>
            <a:ext cx="1618326" cy="115511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EPA AirNow Daily AQI Maps</a:t>
            </a:r>
          </a:p>
        </p:txBody>
      </p:sp>
      <p:cxnSp>
        <p:nvCxnSpPr>
          <p:cNvPr id="14" name="Straight Arrow Connector 13">
            <a:extLst>
              <a:ext uri="{FF2B5EF4-FFF2-40B4-BE49-F238E27FC236}">
                <a16:creationId xmlns:a16="http://schemas.microsoft.com/office/drawing/2014/main" id="{65C24904-1093-8DCE-2201-AEE8BA9870EF}"/>
              </a:ext>
            </a:extLst>
          </p:cNvPr>
          <p:cNvCxnSpPr>
            <a:cxnSpLocks/>
          </p:cNvCxnSpPr>
          <p:nvPr/>
        </p:nvCxnSpPr>
        <p:spPr>
          <a:xfrm flipH="1">
            <a:off x="6792687" y="2098790"/>
            <a:ext cx="786280" cy="811301"/>
          </a:xfrm>
          <a:prstGeom prst="straightConnector1">
            <a:avLst/>
          </a:prstGeom>
          <a:ln w="381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2BB563FD-FC4E-7319-60D7-CD714879C6F9}"/>
              </a:ext>
            </a:extLst>
          </p:cNvPr>
          <p:cNvSpPr/>
          <p:nvPr/>
        </p:nvSpPr>
        <p:spPr>
          <a:xfrm>
            <a:off x="5045966" y="3720559"/>
            <a:ext cx="2212705" cy="2885078"/>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B85FCD1-1AEE-0819-E5E2-29003F8C930B}"/>
              </a:ext>
            </a:extLst>
          </p:cNvPr>
          <p:cNvSpPr/>
          <p:nvPr/>
        </p:nvSpPr>
        <p:spPr>
          <a:xfrm>
            <a:off x="4933746" y="2628302"/>
            <a:ext cx="2513285" cy="1098876"/>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D35D063-0F28-2840-050F-42378018DC06}"/>
              </a:ext>
            </a:extLst>
          </p:cNvPr>
          <p:cNvSpPr/>
          <p:nvPr/>
        </p:nvSpPr>
        <p:spPr>
          <a:xfrm>
            <a:off x="865513" y="830046"/>
            <a:ext cx="10649749" cy="1427924"/>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A61BAA-C2C7-276C-EAA1-5A564A4598F7}"/>
              </a:ext>
            </a:extLst>
          </p:cNvPr>
          <p:cNvSpPr/>
          <p:nvPr/>
        </p:nvSpPr>
        <p:spPr>
          <a:xfrm>
            <a:off x="9309390" y="950388"/>
            <a:ext cx="1813362" cy="115511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NOAA HRRR Atmospheric Model</a:t>
            </a:r>
          </a:p>
        </p:txBody>
      </p:sp>
    </p:spTree>
    <p:extLst>
      <p:ext uri="{BB962C8B-B14F-4D97-AF65-F5344CB8AC3E}">
        <p14:creationId xmlns:p14="http://schemas.microsoft.com/office/powerpoint/2010/main" val="317796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E2A8-9F90-3A34-223E-868083107874}"/>
              </a:ext>
            </a:extLst>
          </p:cNvPr>
          <p:cNvSpPr>
            <a:spLocks noGrp="1"/>
          </p:cNvSpPr>
          <p:nvPr>
            <p:ph type="title"/>
          </p:nvPr>
        </p:nvSpPr>
        <p:spPr/>
        <p:txBody>
          <a:bodyPr>
            <a:noAutofit/>
          </a:bodyPr>
          <a:lstStyle/>
          <a:p>
            <a:r>
              <a:rPr lang="en-US" sz="3600" u="sng" dirty="0"/>
              <a:t>S</a:t>
            </a:r>
            <a:r>
              <a:rPr lang="en-US" sz="3600" dirty="0"/>
              <a:t>moke </a:t>
            </a:r>
            <a:r>
              <a:rPr lang="en-US" sz="3600" u="sng" dirty="0"/>
              <a:t>Im</a:t>
            </a:r>
            <a:r>
              <a:rPr lang="en-US" sz="3600" dirty="0"/>
              <a:t>pact </a:t>
            </a:r>
            <a:r>
              <a:rPr lang="en-US" sz="3600" u="sng" dirty="0"/>
              <a:t>A</a:t>
            </a:r>
            <a:r>
              <a:rPr lang="en-US" sz="3600" dirty="0"/>
              <a:t>ssessment </a:t>
            </a:r>
            <a:r>
              <a:rPr lang="en-US" sz="3600" u="sng" dirty="0"/>
              <a:t>S</a:t>
            </a:r>
            <a:r>
              <a:rPr lang="en-US" sz="3600" dirty="0"/>
              <a:t>ystem </a:t>
            </a:r>
          </a:p>
        </p:txBody>
      </p:sp>
      <p:sp>
        <p:nvSpPr>
          <p:cNvPr id="6" name="Slide Number Placeholder 5">
            <a:extLst>
              <a:ext uri="{FF2B5EF4-FFF2-40B4-BE49-F238E27FC236}">
                <a16:creationId xmlns:a16="http://schemas.microsoft.com/office/drawing/2014/main" id="{E6C091E2-992B-7062-680D-9F5943631801}"/>
              </a:ext>
            </a:extLst>
          </p:cNvPr>
          <p:cNvSpPr>
            <a:spLocks noGrp="1"/>
          </p:cNvSpPr>
          <p:nvPr>
            <p:ph type="sldNum" sz="quarter" idx="12"/>
          </p:nvPr>
        </p:nvSpPr>
        <p:spPr>
          <a:xfrm>
            <a:off x="10973997" y="6386994"/>
            <a:ext cx="862475" cy="34579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CFED96-D324-4D05-AD02-20E3E1D2900D}" type="slidenum">
              <a:rPr kumimoji="0" lang="en-US" alt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17" name="TextBox 16">
            <a:extLst>
              <a:ext uri="{FF2B5EF4-FFF2-40B4-BE49-F238E27FC236}">
                <a16:creationId xmlns:a16="http://schemas.microsoft.com/office/drawing/2014/main" id="{216A0467-AF56-CC9F-0C31-55F565100379}"/>
              </a:ext>
            </a:extLst>
          </p:cNvPr>
          <p:cNvSpPr txBox="1"/>
          <p:nvPr/>
        </p:nvSpPr>
        <p:spPr>
          <a:xfrm>
            <a:off x="1251677" y="1192272"/>
            <a:ext cx="5943142" cy="400110"/>
          </a:xfrm>
          <a:prstGeom prst="rect">
            <a:avLst/>
          </a:prstGeom>
          <a:noFill/>
        </p:spPr>
        <p:txBody>
          <a:bodyPr wrap="square" rtlCol="0">
            <a:spAutoFit/>
          </a:bodyPr>
          <a:lstStyle/>
          <a:p>
            <a:r>
              <a:rPr lang="en-US" sz="2000" b="1" dirty="0"/>
              <a:t>Probability of Smoke at Ground Level</a:t>
            </a:r>
          </a:p>
        </p:txBody>
      </p:sp>
      <p:sp>
        <p:nvSpPr>
          <p:cNvPr id="12" name="TextBox 11">
            <a:extLst>
              <a:ext uri="{FF2B5EF4-FFF2-40B4-BE49-F238E27FC236}">
                <a16:creationId xmlns:a16="http://schemas.microsoft.com/office/drawing/2014/main" id="{8A44CB14-740C-A8BF-B8E4-77A07A206E02}"/>
              </a:ext>
            </a:extLst>
          </p:cNvPr>
          <p:cNvSpPr txBox="1"/>
          <p:nvPr/>
        </p:nvSpPr>
        <p:spPr>
          <a:xfrm>
            <a:off x="1184581" y="779562"/>
            <a:ext cx="10690130" cy="400110"/>
          </a:xfrm>
          <a:prstGeom prst="rect">
            <a:avLst/>
          </a:prstGeom>
          <a:noFill/>
        </p:spPr>
        <p:txBody>
          <a:bodyPr wrap="square" rtlCol="0">
            <a:spAutoFit/>
          </a:bodyPr>
          <a:lstStyle/>
          <a:p>
            <a:r>
              <a:rPr lang="en-US" sz="2000" dirty="0"/>
              <a:t>Many multi-part if-statements that lead to different outcomes</a:t>
            </a:r>
          </a:p>
        </p:txBody>
      </p:sp>
      <p:graphicFrame>
        <p:nvGraphicFramePr>
          <p:cNvPr id="7" name="Table 6">
            <a:extLst>
              <a:ext uri="{FF2B5EF4-FFF2-40B4-BE49-F238E27FC236}">
                <a16:creationId xmlns:a16="http://schemas.microsoft.com/office/drawing/2014/main" id="{9536ABA0-DBCF-1F68-B95E-CA3A949CAE83}"/>
              </a:ext>
            </a:extLst>
          </p:cNvPr>
          <p:cNvGraphicFramePr>
            <a:graphicFrameLocks noGrp="1"/>
          </p:cNvGraphicFramePr>
          <p:nvPr>
            <p:extLst>
              <p:ext uri="{D42A27DB-BD31-4B8C-83A1-F6EECF244321}">
                <p14:modId xmlns:p14="http://schemas.microsoft.com/office/powerpoint/2010/main" val="2305526408"/>
              </p:ext>
            </p:extLst>
          </p:nvPr>
        </p:nvGraphicFramePr>
        <p:xfrm>
          <a:off x="1424877" y="1855985"/>
          <a:ext cx="9481248" cy="4560148"/>
        </p:xfrm>
        <a:graphic>
          <a:graphicData uri="http://schemas.openxmlformats.org/drawingml/2006/table">
            <a:tbl>
              <a:tblPr firstRow="1" bandRow="1">
                <a:tableStyleId>{073A0DAA-6AF3-43AB-8588-CEC1D06C72B9}</a:tableStyleId>
              </a:tblPr>
              <a:tblGrid>
                <a:gridCol w="1896250">
                  <a:extLst>
                    <a:ext uri="{9D8B030D-6E8A-4147-A177-3AD203B41FA5}">
                      <a16:colId xmlns:a16="http://schemas.microsoft.com/office/drawing/2014/main" val="2851757255"/>
                    </a:ext>
                  </a:extLst>
                </a:gridCol>
                <a:gridCol w="2281244">
                  <a:extLst>
                    <a:ext uri="{9D8B030D-6E8A-4147-A177-3AD203B41FA5}">
                      <a16:colId xmlns:a16="http://schemas.microsoft.com/office/drawing/2014/main" val="2484025653"/>
                    </a:ext>
                  </a:extLst>
                </a:gridCol>
                <a:gridCol w="949570">
                  <a:extLst>
                    <a:ext uri="{9D8B030D-6E8A-4147-A177-3AD203B41FA5}">
                      <a16:colId xmlns:a16="http://schemas.microsoft.com/office/drawing/2014/main" val="2607588644"/>
                    </a:ext>
                  </a:extLst>
                </a:gridCol>
                <a:gridCol w="2264051">
                  <a:extLst>
                    <a:ext uri="{9D8B030D-6E8A-4147-A177-3AD203B41FA5}">
                      <a16:colId xmlns:a16="http://schemas.microsoft.com/office/drawing/2014/main" val="2719257364"/>
                    </a:ext>
                  </a:extLst>
                </a:gridCol>
                <a:gridCol w="2090133">
                  <a:extLst>
                    <a:ext uri="{9D8B030D-6E8A-4147-A177-3AD203B41FA5}">
                      <a16:colId xmlns:a16="http://schemas.microsoft.com/office/drawing/2014/main" val="3847795618"/>
                    </a:ext>
                  </a:extLst>
                </a:gridCol>
              </a:tblGrid>
              <a:tr h="370840">
                <a:tc>
                  <a:txBody>
                    <a:bodyPr/>
                    <a:lstStyle/>
                    <a:p>
                      <a:r>
                        <a:rPr lang="en-US" dirty="0"/>
                        <a:t>NOAA HMS Data</a:t>
                      </a:r>
                    </a:p>
                  </a:txBody>
                  <a:tcPr/>
                </a:tc>
                <a:tc>
                  <a:txBody>
                    <a:bodyPr/>
                    <a:lstStyle/>
                    <a:p>
                      <a:r>
                        <a:rPr lang="en-US" dirty="0"/>
                        <a:t>PM2.5 maximum hourly average</a:t>
                      </a:r>
                    </a:p>
                  </a:txBody>
                  <a:tcPr/>
                </a:tc>
                <a:tc>
                  <a:txBody>
                    <a:bodyPr/>
                    <a:lstStyle/>
                    <a:p>
                      <a:endParaRPr lang="en-US" dirty="0">
                        <a:solidFill>
                          <a:schemeClr val="bg2"/>
                        </a:solidFill>
                      </a:endParaRPr>
                    </a:p>
                  </a:txBody>
                  <a:tcPr>
                    <a:solidFill>
                      <a:schemeClr val="bg1"/>
                    </a:solidFill>
                  </a:tcPr>
                </a:tc>
                <a:tc>
                  <a:txBody>
                    <a:bodyPr/>
                    <a:lstStyle/>
                    <a:p>
                      <a:r>
                        <a:rPr lang="en-US" dirty="0"/>
                        <a:t>Ratio HRRR to PM2.5 daily maxima</a:t>
                      </a:r>
                    </a:p>
                  </a:txBody>
                  <a:tcPr/>
                </a:tc>
                <a:tc>
                  <a:txBody>
                    <a:bodyPr/>
                    <a:lstStyle/>
                    <a:p>
                      <a:r>
                        <a:rPr lang="en-US" dirty="0"/>
                        <a:t>SIMAS Evaluated Smoke Probability</a:t>
                      </a:r>
                    </a:p>
                  </a:txBody>
                  <a:tcPr/>
                </a:tc>
                <a:extLst>
                  <a:ext uri="{0D108BD9-81ED-4DB2-BD59-A6C34878D82A}">
                    <a16:rowId xmlns:a16="http://schemas.microsoft.com/office/drawing/2014/main" val="1905969954"/>
                  </a:ext>
                </a:extLst>
              </a:tr>
              <a:tr h="370840">
                <a:tc>
                  <a:txBody>
                    <a:bodyPr/>
                    <a:lstStyle/>
                    <a:p>
                      <a:r>
                        <a:rPr lang="en-US" dirty="0"/>
                        <a:t>None</a:t>
                      </a:r>
                    </a:p>
                  </a:txBody>
                  <a:tcPr/>
                </a:tc>
                <a:tc>
                  <a:txBody>
                    <a:bodyPr/>
                    <a:lstStyle/>
                    <a:p>
                      <a:r>
                        <a:rPr lang="en-US" dirty="0"/>
                        <a:t>Any</a:t>
                      </a:r>
                    </a:p>
                  </a:txBody>
                  <a:tcPr/>
                </a:tc>
                <a:tc>
                  <a:txBody>
                    <a:bodyPr/>
                    <a:lstStyle/>
                    <a:p>
                      <a:endParaRPr lang="en-US" dirty="0"/>
                    </a:p>
                  </a:txBody>
                  <a:tcPr>
                    <a:solidFill>
                      <a:schemeClr val="bg1"/>
                    </a:solidFill>
                  </a:tcPr>
                </a:tc>
                <a:tc>
                  <a:txBody>
                    <a:bodyPr/>
                    <a:lstStyle/>
                    <a:p>
                      <a:r>
                        <a:rPr lang="en-US" dirty="0"/>
                        <a:t>≤ 0.11</a:t>
                      </a:r>
                    </a:p>
                  </a:txBody>
                  <a:tcPr/>
                </a:tc>
                <a:tc>
                  <a:txBody>
                    <a:bodyPr/>
                    <a:lstStyle/>
                    <a:p>
                      <a:r>
                        <a:rPr lang="en-US" dirty="0"/>
                        <a:t>None</a:t>
                      </a:r>
                    </a:p>
                  </a:txBody>
                  <a:tcPr/>
                </a:tc>
                <a:extLst>
                  <a:ext uri="{0D108BD9-81ED-4DB2-BD59-A6C34878D82A}">
                    <a16:rowId xmlns:a16="http://schemas.microsoft.com/office/drawing/2014/main" val="1847430335"/>
                  </a:ext>
                </a:extLst>
              </a:tr>
              <a:tr h="390314">
                <a:tc>
                  <a:txBody>
                    <a:bodyPr/>
                    <a:lstStyle/>
                    <a:p>
                      <a:r>
                        <a:rPr lang="en-US" dirty="0"/>
                        <a:t>None</a:t>
                      </a:r>
                    </a:p>
                  </a:txBody>
                  <a:tcPr/>
                </a:tc>
                <a:tc>
                  <a:txBody>
                    <a:bodyPr/>
                    <a:lstStyle/>
                    <a:p>
                      <a:r>
                        <a:rPr lang="en-US" dirty="0"/>
                        <a:t>Any</a:t>
                      </a:r>
                    </a:p>
                  </a:txBody>
                  <a:tcPr/>
                </a:tc>
                <a:tc>
                  <a:txBody>
                    <a:bodyPr/>
                    <a:lstStyle/>
                    <a:p>
                      <a:r>
                        <a:rPr lang="en-US" dirty="0"/>
                        <a:t>AND</a:t>
                      </a:r>
                    </a:p>
                  </a:txBody>
                  <a:tcPr>
                    <a:solidFill>
                      <a:schemeClr val="bg1"/>
                    </a:solidFill>
                  </a:tcPr>
                </a:tc>
                <a:tc>
                  <a:txBody>
                    <a:bodyPr/>
                    <a:lstStyle/>
                    <a:p>
                      <a:r>
                        <a:rPr lang="en-US" dirty="0"/>
                        <a:t>&gt; 0.11</a:t>
                      </a:r>
                    </a:p>
                  </a:txBody>
                  <a:tcPr/>
                </a:tc>
                <a:tc>
                  <a:txBody>
                    <a:bodyPr/>
                    <a:lstStyle/>
                    <a:p>
                      <a:r>
                        <a:rPr lang="en-US" dirty="0"/>
                        <a:t>Low Probability</a:t>
                      </a:r>
                    </a:p>
                  </a:txBody>
                  <a:tcPr/>
                </a:tc>
                <a:extLst>
                  <a:ext uri="{0D108BD9-81ED-4DB2-BD59-A6C34878D82A}">
                    <a16:rowId xmlns:a16="http://schemas.microsoft.com/office/drawing/2014/main" val="1405610623"/>
                  </a:ext>
                </a:extLst>
              </a:tr>
              <a:tr h="390314">
                <a:tc>
                  <a:txBody>
                    <a:bodyPr/>
                    <a:lstStyle/>
                    <a:p>
                      <a:r>
                        <a:rPr lang="en-US" dirty="0"/>
                        <a:t>Light</a:t>
                      </a:r>
                    </a:p>
                  </a:txBody>
                  <a:tcPr/>
                </a:tc>
                <a:tc>
                  <a:txBody>
                    <a:bodyPr/>
                    <a:lstStyle/>
                    <a:p>
                      <a:r>
                        <a:rPr lang="en-US" dirty="0"/>
                        <a:t>&lt; 12 µg/m3</a:t>
                      </a:r>
                    </a:p>
                  </a:txBody>
                  <a:tcPr/>
                </a:tc>
                <a:tc>
                  <a:txBody>
                    <a:bodyPr/>
                    <a:lstStyle/>
                    <a:p>
                      <a:r>
                        <a:rPr lang="en-US" dirty="0"/>
                        <a:t>AND</a:t>
                      </a:r>
                    </a:p>
                  </a:txBody>
                  <a:tcPr>
                    <a:solidFill>
                      <a:schemeClr val="bg1"/>
                    </a:solidFill>
                  </a:tcPr>
                </a:tc>
                <a:tc>
                  <a:txBody>
                    <a:bodyPr/>
                    <a:lstStyle/>
                    <a:p>
                      <a:r>
                        <a:rPr lang="en-US" dirty="0"/>
                        <a:t>&lt; 0.11</a:t>
                      </a:r>
                    </a:p>
                  </a:txBody>
                  <a:tcPr/>
                </a:tc>
                <a:tc>
                  <a:txBody>
                    <a:bodyPr/>
                    <a:lstStyle/>
                    <a:p>
                      <a:r>
                        <a:rPr lang="en-US" dirty="0"/>
                        <a:t>None</a:t>
                      </a:r>
                    </a:p>
                  </a:txBody>
                  <a:tcPr/>
                </a:tc>
                <a:extLst>
                  <a:ext uri="{0D108BD9-81ED-4DB2-BD59-A6C34878D82A}">
                    <a16:rowId xmlns:a16="http://schemas.microsoft.com/office/drawing/2014/main" val="2359794915"/>
                  </a:ext>
                </a:extLst>
              </a:tr>
              <a:tr h="370840">
                <a:tc>
                  <a:txBody>
                    <a:bodyPr/>
                    <a:lstStyle/>
                    <a:p>
                      <a:r>
                        <a:rPr lang="en-US" dirty="0"/>
                        <a:t>Light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12 ug/m3  &amp;</a:t>
                      </a:r>
                    </a:p>
                    <a:p>
                      <a:r>
                        <a:rPr lang="en-US" dirty="0"/>
                        <a:t>&lt; 22.4 µg/m3</a:t>
                      </a:r>
                    </a:p>
                  </a:txBody>
                  <a:tcPr/>
                </a:tc>
                <a:tc>
                  <a:txBody>
                    <a:bodyPr/>
                    <a:lstStyle/>
                    <a:p>
                      <a:r>
                        <a:rPr lang="en-US" dirty="0"/>
                        <a:t>OR</a:t>
                      </a:r>
                    </a:p>
                  </a:txBody>
                  <a:tcPr anchor="ctr">
                    <a:solidFill>
                      <a:schemeClr val="bg1"/>
                    </a:solidFill>
                  </a:tcPr>
                </a:tc>
                <a:tc>
                  <a:txBody>
                    <a:bodyPr/>
                    <a:lstStyle/>
                    <a:p>
                      <a:r>
                        <a:rPr lang="en-US" dirty="0"/>
                        <a:t>&lt; 0.11</a:t>
                      </a:r>
                    </a:p>
                  </a:txBody>
                  <a:tcPr anchor="ctr"/>
                </a:tc>
                <a:tc>
                  <a:txBody>
                    <a:bodyPr/>
                    <a:lstStyle/>
                    <a:p>
                      <a:r>
                        <a:rPr lang="en-US" dirty="0"/>
                        <a:t>Low Probability</a:t>
                      </a:r>
                    </a:p>
                  </a:txBody>
                  <a:tcPr anchor="ctr"/>
                </a:tc>
                <a:extLst>
                  <a:ext uri="{0D108BD9-81ED-4DB2-BD59-A6C34878D82A}">
                    <a16:rowId xmlns:a16="http://schemas.microsoft.com/office/drawing/2014/main" val="4385947"/>
                  </a:ext>
                </a:extLst>
              </a:tr>
              <a:tr h="370840">
                <a:tc>
                  <a:txBody>
                    <a:bodyPr/>
                    <a:lstStyle/>
                    <a:p>
                      <a:r>
                        <a:rPr lang="en-US" dirty="0"/>
                        <a:t>Light</a:t>
                      </a:r>
                    </a:p>
                  </a:txBody>
                  <a:tcPr/>
                </a:tc>
                <a:tc>
                  <a:txBody>
                    <a:bodyPr/>
                    <a:lstStyle/>
                    <a:p>
                      <a:r>
                        <a:rPr lang="en-US" dirty="0"/>
                        <a:t>≥ 22.4 µg/m3</a:t>
                      </a:r>
                    </a:p>
                  </a:txBody>
                  <a:tcPr/>
                </a:tc>
                <a:tc>
                  <a:txBody>
                    <a:bodyPr/>
                    <a:lstStyle/>
                    <a:p>
                      <a:r>
                        <a:rPr lang="en-US" dirty="0"/>
                        <a:t>AND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 0.11</a:t>
                      </a:r>
                    </a:p>
                  </a:txBody>
                  <a:tcPr/>
                </a:tc>
                <a:tc>
                  <a:txBody>
                    <a:bodyPr/>
                    <a:lstStyle/>
                    <a:p>
                      <a:r>
                        <a:rPr lang="en-US" dirty="0"/>
                        <a:t>High Probability </a:t>
                      </a:r>
                    </a:p>
                  </a:txBody>
                  <a:tcPr/>
                </a:tc>
                <a:extLst>
                  <a:ext uri="{0D108BD9-81ED-4DB2-BD59-A6C34878D82A}">
                    <a16:rowId xmlns:a16="http://schemas.microsoft.com/office/drawing/2014/main" val="2311545611"/>
                  </a:ext>
                </a:extLst>
              </a:tr>
              <a:tr h="370840">
                <a:tc>
                  <a:txBody>
                    <a:bodyPr/>
                    <a:lstStyle/>
                    <a:p>
                      <a:r>
                        <a:rPr lang="en-US" dirty="0"/>
                        <a:t>Medium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 22.4 µg/m3</a:t>
                      </a:r>
                    </a:p>
                  </a:txBody>
                  <a:tcPr/>
                </a:tc>
                <a:tc>
                  <a:txBody>
                    <a:bodyPr/>
                    <a:lstStyle/>
                    <a:p>
                      <a:r>
                        <a:rPr lang="en-US" dirty="0"/>
                        <a:t>OR</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 0.11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 Probability</a:t>
                      </a:r>
                    </a:p>
                  </a:txBody>
                  <a:tcPr/>
                </a:tc>
                <a:extLst>
                  <a:ext uri="{0D108BD9-81ED-4DB2-BD59-A6C34878D82A}">
                    <a16:rowId xmlns:a16="http://schemas.microsoft.com/office/drawing/2014/main" val="516923316"/>
                  </a:ext>
                </a:extLst>
              </a:tr>
              <a:tr h="370840">
                <a:tc>
                  <a:txBody>
                    <a:bodyPr/>
                    <a:lstStyle/>
                    <a:p>
                      <a:r>
                        <a:rPr lang="en-US" dirty="0"/>
                        <a:t>Medium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22.4 µg/m3</a:t>
                      </a:r>
                    </a:p>
                  </a:txBody>
                  <a:tcPr/>
                </a:tc>
                <a:tc>
                  <a:txBody>
                    <a:bodyPr/>
                    <a:lstStyle/>
                    <a:p>
                      <a:r>
                        <a:rPr lang="en-US" dirty="0"/>
                        <a:t>AND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0.11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Probability </a:t>
                      </a:r>
                    </a:p>
                  </a:txBody>
                  <a:tcPr/>
                </a:tc>
                <a:extLst>
                  <a:ext uri="{0D108BD9-81ED-4DB2-BD59-A6C34878D82A}">
                    <a16:rowId xmlns:a16="http://schemas.microsoft.com/office/drawing/2014/main" val="777817652"/>
                  </a:ext>
                </a:extLst>
              </a:tr>
              <a:tr h="370840">
                <a:tc>
                  <a:txBody>
                    <a:bodyPr/>
                    <a:lstStyle/>
                    <a:p>
                      <a:r>
                        <a:rPr lang="en-US" dirty="0"/>
                        <a:t>Heavy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 12 ug/m3</a:t>
                      </a:r>
                    </a:p>
                  </a:txBody>
                  <a:tcPr/>
                </a:tc>
                <a:tc>
                  <a:txBody>
                    <a:bodyPr/>
                    <a:lstStyle/>
                    <a:p>
                      <a:r>
                        <a:rPr lang="en-US" dirty="0"/>
                        <a:t>AND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 0.11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 Probability</a:t>
                      </a:r>
                    </a:p>
                  </a:txBody>
                  <a:tcPr/>
                </a:tc>
                <a:extLst>
                  <a:ext uri="{0D108BD9-81ED-4DB2-BD59-A6C34878D82A}">
                    <a16:rowId xmlns:a16="http://schemas.microsoft.com/office/drawing/2014/main" val="3951216937"/>
                  </a:ext>
                </a:extLst>
              </a:tr>
              <a:tr h="370840">
                <a:tc>
                  <a:txBody>
                    <a:bodyPr/>
                    <a:lstStyle/>
                    <a:p>
                      <a:r>
                        <a:rPr lang="en-US" dirty="0"/>
                        <a:t>Heavy</a:t>
                      </a:r>
                    </a:p>
                  </a:txBody>
                  <a:tcPr/>
                </a:tc>
                <a:tc>
                  <a:txBody>
                    <a:bodyPr/>
                    <a:lstStyle/>
                    <a:p>
                      <a:r>
                        <a:rPr lang="en-US" dirty="0"/>
                        <a:t>≥ 12 ug/m3</a:t>
                      </a:r>
                    </a:p>
                  </a:txBody>
                  <a:tcPr/>
                </a:tc>
                <a:tc>
                  <a:txBody>
                    <a:bodyPr/>
                    <a:lstStyle/>
                    <a:p>
                      <a:r>
                        <a:rPr lang="en-US" dirty="0"/>
                        <a:t>OR</a:t>
                      </a:r>
                    </a:p>
                  </a:txBody>
                  <a:tcPr>
                    <a:solidFill>
                      <a:schemeClr val="bg1"/>
                    </a:solidFill>
                  </a:tcPr>
                </a:tc>
                <a:tc>
                  <a:txBody>
                    <a:bodyPr/>
                    <a:lstStyle/>
                    <a:p>
                      <a:r>
                        <a:rPr lang="en-US" dirty="0"/>
                        <a:t>≥ 0.11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Probability </a:t>
                      </a:r>
                    </a:p>
                  </a:txBody>
                  <a:tcPr/>
                </a:tc>
                <a:extLst>
                  <a:ext uri="{0D108BD9-81ED-4DB2-BD59-A6C34878D82A}">
                    <a16:rowId xmlns:a16="http://schemas.microsoft.com/office/drawing/2014/main" val="440635744"/>
                  </a:ext>
                </a:extLst>
              </a:tr>
            </a:tbl>
          </a:graphicData>
        </a:graphic>
      </p:graphicFrame>
    </p:spTree>
    <p:extLst>
      <p:ext uri="{BB962C8B-B14F-4D97-AF65-F5344CB8AC3E}">
        <p14:creationId xmlns:p14="http://schemas.microsoft.com/office/powerpoint/2010/main" val="733295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E2A8-9F90-3A34-223E-868083107874}"/>
              </a:ext>
            </a:extLst>
          </p:cNvPr>
          <p:cNvSpPr>
            <a:spLocks noGrp="1"/>
          </p:cNvSpPr>
          <p:nvPr>
            <p:ph type="title"/>
          </p:nvPr>
        </p:nvSpPr>
        <p:spPr/>
        <p:txBody>
          <a:bodyPr>
            <a:noAutofit/>
          </a:bodyPr>
          <a:lstStyle/>
          <a:p>
            <a:r>
              <a:rPr lang="en-US" sz="3600" u="sng" dirty="0"/>
              <a:t>S</a:t>
            </a:r>
            <a:r>
              <a:rPr lang="en-US" sz="3600" dirty="0"/>
              <a:t>moke </a:t>
            </a:r>
            <a:r>
              <a:rPr lang="en-US" sz="3600" u="sng" dirty="0"/>
              <a:t>Im</a:t>
            </a:r>
            <a:r>
              <a:rPr lang="en-US" sz="3600" dirty="0"/>
              <a:t>pact </a:t>
            </a:r>
            <a:r>
              <a:rPr lang="en-US" sz="3600" u="sng" dirty="0"/>
              <a:t>A</a:t>
            </a:r>
            <a:r>
              <a:rPr lang="en-US" sz="3600" dirty="0"/>
              <a:t>ssessment </a:t>
            </a:r>
            <a:r>
              <a:rPr lang="en-US" sz="3600" u="sng" dirty="0"/>
              <a:t>S</a:t>
            </a:r>
            <a:r>
              <a:rPr lang="en-US" sz="3600" dirty="0"/>
              <a:t>ystem Overview</a:t>
            </a:r>
          </a:p>
        </p:txBody>
      </p:sp>
      <p:sp>
        <p:nvSpPr>
          <p:cNvPr id="6" name="Slide Number Placeholder 5">
            <a:extLst>
              <a:ext uri="{FF2B5EF4-FFF2-40B4-BE49-F238E27FC236}">
                <a16:creationId xmlns:a16="http://schemas.microsoft.com/office/drawing/2014/main" id="{E6C091E2-992B-7062-680D-9F59436318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CFED96-D324-4D05-AD02-20E3E1D2900D}" type="slidenum">
              <a:rPr kumimoji="0" lang="en-US" alt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4979CDE8-5651-E4E6-9EC8-5197D1F716AE}"/>
              </a:ext>
            </a:extLst>
          </p:cNvPr>
          <p:cNvSpPr/>
          <p:nvPr/>
        </p:nvSpPr>
        <p:spPr>
          <a:xfrm>
            <a:off x="5252998" y="2910091"/>
            <a:ext cx="1841226" cy="68911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SIMAS</a:t>
            </a:r>
          </a:p>
        </p:txBody>
      </p:sp>
      <p:cxnSp>
        <p:nvCxnSpPr>
          <p:cNvPr id="25" name="Straight Arrow Connector 24">
            <a:extLst>
              <a:ext uri="{FF2B5EF4-FFF2-40B4-BE49-F238E27FC236}">
                <a16:creationId xmlns:a16="http://schemas.microsoft.com/office/drawing/2014/main" id="{4FD60CC1-02A0-93F9-4A12-82227B538436}"/>
              </a:ext>
            </a:extLst>
          </p:cNvPr>
          <p:cNvCxnSpPr>
            <a:cxnSpLocks/>
          </p:cNvCxnSpPr>
          <p:nvPr/>
        </p:nvCxnSpPr>
        <p:spPr>
          <a:xfrm>
            <a:off x="5009235" y="2098790"/>
            <a:ext cx="669156" cy="776369"/>
          </a:xfrm>
          <a:prstGeom prst="straightConnector1">
            <a:avLst/>
          </a:prstGeom>
          <a:ln w="381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9BDD23F-E234-49AC-8701-B5CB5CC0DFBF}"/>
              </a:ext>
            </a:extLst>
          </p:cNvPr>
          <p:cNvCxnSpPr>
            <a:cxnSpLocks/>
          </p:cNvCxnSpPr>
          <p:nvPr/>
        </p:nvCxnSpPr>
        <p:spPr>
          <a:xfrm flipH="1">
            <a:off x="7146035" y="2250128"/>
            <a:ext cx="2513286" cy="718494"/>
          </a:xfrm>
          <a:prstGeom prst="straightConnector1">
            <a:avLst/>
          </a:prstGeom>
          <a:ln w="38100">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CBC88ED-2A73-5767-ED48-9569EC791E03}"/>
              </a:ext>
            </a:extLst>
          </p:cNvPr>
          <p:cNvCxnSpPr>
            <a:cxnSpLocks/>
          </p:cNvCxnSpPr>
          <p:nvPr/>
        </p:nvCxnSpPr>
        <p:spPr>
          <a:xfrm>
            <a:off x="2340691" y="2099628"/>
            <a:ext cx="2871716" cy="810463"/>
          </a:xfrm>
          <a:prstGeom prst="straightConnector1">
            <a:avLst/>
          </a:prstGeom>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8CC665B-519D-0124-6FC8-AF73B39EF486}"/>
              </a:ext>
            </a:extLst>
          </p:cNvPr>
          <p:cNvCxnSpPr>
            <a:cxnSpLocks/>
          </p:cNvCxnSpPr>
          <p:nvPr/>
        </p:nvCxnSpPr>
        <p:spPr>
          <a:xfrm>
            <a:off x="6197334" y="3733798"/>
            <a:ext cx="0" cy="417444"/>
          </a:xfrm>
          <a:prstGeom prst="straightConnector1">
            <a:avLst/>
          </a:prstGeom>
          <a:ln w="3810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918CF15E-87D4-F264-13A3-B6FD83A2D32A}"/>
              </a:ext>
            </a:extLst>
          </p:cNvPr>
          <p:cNvSpPr/>
          <p:nvPr/>
        </p:nvSpPr>
        <p:spPr>
          <a:xfrm>
            <a:off x="5214552" y="4236513"/>
            <a:ext cx="1881817" cy="925209"/>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Retrospective Smoke Classification</a:t>
            </a:r>
          </a:p>
        </p:txBody>
      </p:sp>
      <p:sp>
        <p:nvSpPr>
          <p:cNvPr id="5" name="Rectangle 4">
            <a:extLst>
              <a:ext uri="{FF2B5EF4-FFF2-40B4-BE49-F238E27FC236}">
                <a16:creationId xmlns:a16="http://schemas.microsoft.com/office/drawing/2014/main" id="{ED1FE8C6-95D1-A56A-B0EA-B089AA7C64D3}"/>
              </a:ext>
            </a:extLst>
          </p:cNvPr>
          <p:cNvSpPr/>
          <p:nvPr/>
        </p:nvSpPr>
        <p:spPr>
          <a:xfrm>
            <a:off x="5212407" y="5673500"/>
            <a:ext cx="1881817" cy="925209"/>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Map Display and Report</a:t>
            </a:r>
          </a:p>
        </p:txBody>
      </p:sp>
      <p:cxnSp>
        <p:nvCxnSpPr>
          <p:cNvPr id="7" name="Straight Arrow Connector 6">
            <a:extLst>
              <a:ext uri="{FF2B5EF4-FFF2-40B4-BE49-F238E27FC236}">
                <a16:creationId xmlns:a16="http://schemas.microsoft.com/office/drawing/2014/main" id="{947CCAAB-6A31-7289-752A-B0D51F4F796A}"/>
              </a:ext>
            </a:extLst>
          </p:cNvPr>
          <p:cNvCxnSpPr>
            <a:cxnSpLocks/>
          </p:cNvCxnSpPr>
          <p:nvPr/>
        </p:nvCxnSpPr>
        <p:spPr>
          <a:xfrm>
            <a:off x="6163116" y="5170785"/>
            <a:ext cx="0" cy="417444"/>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2D32B8D6-B388-71BE-734F-CB614510A1A5}"/>
              </a:ext>
            </a:extLst>
          </p:cNvPr>
          <p:cNvSpPr/>
          <p:nvPr/>
        </p:nvSpPr>
        <p:spPr>
          <a:xfrm>
            <a:off x="1251677" y="957237"/>
            <a:ext cx="2213240" cy="1155111"/>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NOAA Hazard Mapping System (HMS) Data</a:t>
            </a:r>
          </a:p>
        </p:txBody>
      </p:sp>
      <p:sp>
        <p:nvSpPr>
          <p:cNvPr id="10" name="Rectangle 9">
            <a:extLst>
              <a:ext uri="{FF2B5EF4-FFF2-40B4-BE49-F238E27FC236}">
                <a16:creationId xmlns:a16="http://schemas.microsoft.com/office/drawing/2014/main" id="{77971E80-80B9-7DA5-EE72-3F59589FBCF9}"/>
              </a:ext>
            </a:extLst>
          </p:cNvPr>
          <p:cNvSpPr/>
          <p:nvPr/>
        </p:nvSpPr>
        <p:spPr>
          <a:xfrm>
            <a:off x="4151291" y="957238"/>
            <a:ext cx="1766507" cy="11551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CDPHE PM2.5 Hourly Monitoring Data</a:t>
            </a:r>
          </a:p>
        </p:txBody>
      </p:sp>
      <p:sp>
        <p:nvSpPr>
          <p:cNvPr id="11" name="Rectangle 10">
            <a:extLst>
              <a:ext uri="{FF2B5EF4-FFF2-40B4-BE49-F238E27FC236}">
                <a16:creationId xmlns:a16="http://schemas.microsoft.com/office/drawing/2014/main" id="{0CFBE501-14C6-AB49-4C9A-46E8FE114B06}"/>
              </a:ext>
            </a:extLst>
          </p:cNvPr>
          <p:cNvSpPr/>
          <p:nvPr/>
        </p:nvSpPr>
        <p:spPr>
          <a:xfrm>
            <a:off x="6792687" y="957237"/>
            <a:ext cx="1618326" cy="115511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EPA AirNow Daily AQI Maps</a:t>
            </a:r>
          </a:p>
        </p:txBody>
      </p:sp>
      <p:cxnSp>
        <p:nvCxnSpPr>
          <p:cNvPr id="14" name="Straight Arrow Connector 13">
            <a:extLst>
              <a:ext uri="{FF2B5EF4-FFF2-40B4-BE49-F238E27FC236}">
                <a16:creationId xmlns:a16="http://schemas.microsoft.com/office/drawing/2014/main" id="{65C24904-1093-8DCE-2201-AEE8BA9870EF}"/>
              </a:ext>
            </a:extLst>
          </p:cNvPr>
          <p:cNvCxnSpPr>
            <a:cxnSpLocks/>
          </p:cNvCxnSpPr>
          <p:nvPr/>
        </p:nvCxnSpPr>
        <p:spPr>
          <a:xfrm flipH="1">
            <a:off x="6792687" y="2098790"/>
            <a:ext cx="786280" cy="811301"/>
          </a:xfrm>
          <a:prstGeom prst="straightConnector1">
            <a:avLst/>
          </a:prstGeom>
          <a:ln w="381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2BB563FD-FC4E-7319-60D7-CD714879C6F9}"/>
              </a:ext>
            </a:extLst>
          </p:cNvPr>
          <p:cNvSpPr/>
          <p:nvPr/>
        </p:nvSpPr>
        <p:spPr>
          <a:xfrm>
            <a:off x="5045966" y="5365819"/>
            <a:ext cx="2212705" cy="1239817"/>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B85FCD1-1AEE-0819-E5E2-29003F8C930B}"/>
              </a:ext>
            </a:extLst>
          </p:cNvPr>
          <p:cNvSpPr/>
          <p:nvPr/>
        </p:nvSpPr>
        <p:spPr>
          <a:xfrm>
            <a:off x="4940691" y="4143247"/>
            <a:ext cx="2513285" cy="1098876"/>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D35D063-0F28-2840-050F-42378018DC06}"/>
              </a:ext>
            </a:extLst>
          </p:cNvPr>
          <p:cNvSpPr/>
          <p:nvPr/>
        </p:nvSpPr>
        <p:spPr>
          <a:xfrm>
            <a:off x="1204771" y="819198"/>
            <a:ext cx="10649749" cy="3002657"/>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DA82A8-5DD0-7265-AE9A-FC4024278071}"/>
              </a:ext>
            </a:extLst>
          </p:cNvPr>
          <p:cNvSpPr/>
          <p:nvPr/>
        </p:nvSpPr>
        <p:spPr>
          <a:xfrm>
            <a:off x="9309390" y="950388"/>
            <a:ext cx="1813362" cy="115511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NOAA HRRR Atmospheric Model</a:t>
            </a:r>
          </a:p>
        </p:txBody>
      </p:sp>
    </p:spTree>
    <p:extLst>
      <p:ext uri="{BB962C8B-B14F-4D97-AF65-F5344CB8AC3E}">
        <p14:creationId xmlns:p14="http://schemas.microsoft.com/office/powerpoint/2010/main" val="362694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F782-27B5-203F-381D-796BDAC34099}"/>
              </a:ext>
            </a:extLst>
          </p:cNvPr>
          <p:cNvSpPr>
            <a:spLocks noGrp="1"/>
          </p:cNvSpPr>
          <p:nvPr>
            <p:ph type="title"/>
          </p:nvPr>
        </p:nvSpPr>
        <p:spPr/>
        <p:txBody>
          <a:bodyPr>
            <a:normAutofit fontScale="90000"/>
          </a:bodyPr>
          <a:lstStyle/>
          <a:p>
            <a:r>
              <a:rPr lang="en-US" dirty="0"/>
              <a:t>Example: July 23, 2024</a:t>
            </a:r>
          </a:p>
        </p:txBody>
      </p:sp>
      <p:pic>
        <p:nvPicPr>
          <p:cNvPr id="8" name="Content Placeholder 7">
            <a:extLst>
              <a:ext uri="{FF2B5EF4-FFF2-40B4-BE49-F238E27FC236}">
                <a16:creationId xmlns:a16="http://schemas.microsoft.com/office/drawing/2014/main" id="{3F5DEA20-45E9-1BC5-0B21-786D6F20E48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401951" y="1458889"/>
            <a:ext cx="6579168" cy="4652506"/>
          </a:xfrm>
        </p:spPr>
      </p:pic>
      <p:sp>
        <p:nvSpPr>
          <p:cNvPr id="6" name="Slide Number Placeholder 5">
            <a:extLst>
              <a:ext uri="{FF2B5EF4-FFF2-40B4-BE49-F238E27FC236}">
                <a16:creationId xmlns:a16="http://schemas.microsoft.com/office/drawing/2014/main" id="{91D857A2-0971-1DA5-3B42-BBE4C850954D}"/>
              </a:ext>
            </a:extLst>
          </p:cNvPr>
          <p:cNvSpPr>
            <a:spLocks noGrp="1"/>
          </p:cNvSpPr>
          <p:nvPr>
            <p:ph type="sldNum" sz="quarter" idx="12"/>
          </p:nvPr>
        </p:nvSpPr>
        <p:spPr/>
        <p:txBody>
          <a:bodyPr/>
          <a:lstStyle/>
          <a:p>
            <a:fld id="{76CFED96-D324-4D05-AD02-20E3E1D2900D}" type="slidenum">
              <a:rPr lang="en-US" altLang="en-US" smtClean="0"/>
              <a:pPr/>
              <a:t>17</a:t>
            </a:fld>
            <a:endParaRPr lang="en-US" altLang="en-US" dirty="0"/>
          </a:p>
        </p:txBody>
      </p:sp>
      <p:pic>
        <p:nvPicPr>
          <p:cNvPr id="4" name="Picture 3">
            <a:extLst>
              <a:ext uri="{FF2B5EF4-FFF2-40B4-BE49-F238E27FC236}">
                <a16:creationId xmlns:a16="http://schemas.microsoft.com/office/drawing/2014/main" id="{75253DFC-F851-C5F8-59E8-240C8826B64B}"/>
              </a:ext>
            </a:extLst>
          </p:cNvPr>
          <p:cNvPicPr>
            <a:picLocks noChangeAspect="1"/>
          </p:cNvPicPr>
          <p:nvPr/>
        </p:nvPicPr>
        <p:blipFill>
          <a:blip r:embed="rId3"/>
          <a:srcRect t="114"/>
          <a:stretch/>
        </p:blipFill>
        <p:spPr>
          <a:xfrm>
            <a:off x="4654616" y="1826803"/>
            <a:ext cx="7292972" cy="1187470"/>
          </a:xfrm>
          <a:prstGeom prst="rect">
            <a:avLst/>
          </a:prstGeom>
        </p:spPr>
      </p:pic>
      <p:sp>
        <p:nvSpPr>
          <p:cNvPr id="3" name="TextBox 2">
            <a:extLst>
              <a:ext uri="{FF2B5EF4-FFF2-40B4-BE49-F238E27FC236}">
                <a16:creationId xmlns:a16="http://schemas.microsoft.com/office/drawing/2014/main" id="{4613AA49-5B13-43D0-5179-76E8E25693FE}"/>
              </a:ext>
            </a:extLst>
          </p:cNvPr>
          <p:cNvSpPr txBox="1"/>
          <p:nvPr/>
        </p:nvSpPr>
        <p:spPr>
          <a:xfrm>
            <a:off x="5964253" y="5186757"/>
            <a:ext cx="1604927" cy="246221"/>
          </a:xfrm>
          <a:prstGeom prst="rect">
            <a:avLst/>
          </a:prstGeom>
          <a:solidFill>
            <a:schemeClr val="bg1"/>
          </a:solidFill>
        </p:spPr>
        <p:txBody>
          <a:bodyPr wrap="none" rtlCol="0">
            <a:spAutoFit/>
          </a:bodyPr>
          <a:lstStyle/>
          <a:p>
            <a:r>
              <a:rPr lang="en-US" sz="1000" dirty="0">
                <a:latin typeface="Arial" panose="020B0604020202020204" pitchFamily="34" charset="0"/>
                <a:cs typeface="Arial" panose="020B0604020202020204" pitchFamily="34" charset="0"/>
              </a:rPr>
              <a:t>NOAA HMS Smoke Data</a:t>
            </a:r>
          </a:p>
        </p:txBody>
      </p:sp>
      <p:pic>
        <p:nvPicPr>
          <p:cNvPr id="7" name="Picture 6">
            <a:extLst>
              <a:ext uri="{FF2B5EF4-FFF2-40B4-BE49-F238E27FC236}">
                <a16:creationId xmlns:a16="http://schemas.microsoft.com/office/drawing/2014/main" id="{AAA4AD21-839B-06BD-42A6-4176C5E31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535" y="1078869"/>
            <a:ext cx="7292971" cy="760041"/>
          </a:xfrm>
          <a:prstGeom prst="rect">
            <a:avLst/>
          </a:prstGeom>
        </p:spPr>
      </p:pic>
    </p:spTree>
    <p:extLst>
      <p:ext uri="{BB962C8B-B14F-4D97-AF65-F5344CB8AC3E}">
        <p14:creationId xmlns:p14="http://schemas.microsoft.com/office/powerpoint/2010/main" val="319216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EA50F-324F-DEA1-59D6-AD0EF3BEBA04}"/>
            </a:ext>
          </a:extLst>
        </p:cNvPr>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AFFCCD6B-7EA1-64C5-1AE5-41F509F16E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1951" y="1458231"/>
            <a:ext cx="6576063" cy="4652506"/>
          </a:xfrm>
          <a:prstGeom prst="rect">
            <a:avLst/>
          </a:prstGeom>
        </p:spPr>
      </p:pic>
      <p:sp>
        <p:nvSpPr>
          <p:cNvPr id="2" name="Title 1">
            <a:extLst>
              <a:ext uri="{FF2B5EF4-FFF2-40B4-BE49-F238E27FC236}">
                <a16:creationId xmlns:a16="http://schemas.microsoft.com/office/drawing/2014/main" id="{6BFCFD6A-E4DF-A161-5902-BB3B12FBE9CD}"/>
              </a:ext>
            </a:extLst>
          </p:cNvPr>
          <p:cNvSpPr>
            <a:spLocks noGrp="1"/>
          </p:cNvSpPr>
          <p:nvPr>
            <p:ph type="title"/>
          </p:nvPr>
        </p:nvSpPr>
        <p:spPr/>
        <p:txBody>
          <a:bodyPr>
            <a:normAutofit fontScale="90000"/>
          </a:bodyPr>
          <a:lstStyle/>
          <a:p>
            <a:r>
              <a:rPr lang="en-US" dirty="0"/>
              <a:t>Example: July 23, 2024</a:t>
            </a:r>
          </a:p>
        </p:txBody>
      </p:sp>
      <p:sp>
        <p:nvSpPr>
          <p:cNvPr id="6" name="Slide Number Placeholder 5">
            <a:extLst>
              <a:ext uri="{FF2B5EF4-FFF2-40B4-BE49-F238E27FC236}">
                <a16:creationId xmlns:a16="http://schemas.microsoft.com/office/drawing/2014/main" id="{D7A8D4E0-5406-BC81-05A2-C6DEF9033D22}"/>
              </a:ext>
            </a:extLst>
          </p:cNvPr>
          <p:cNvSpPr>
            <a:spLocks noGrp="1"/>
          </p:cNvSpPr>
          <p:nvPr>
            <p:ph type="sldNum" sz="quarter" idx="12"/>
          </p:nvPr>
        </p:nvSpPr>
        <p:spPr/>
        <p:txBody>
          <a:bodyPr/>
          <a:lstStyle/>
          <a:p>
            <a:fld id="{76CFED96-D324-4D05-AD02-20E3E1D2900D}" type="slidenum">
              <a:rPr lang="en-US" altLang="en-US" smtClean="0"/>
              <a:pPr/>
              <a:t>18</a:t>
            </a:fld>
            <a:endParaRPr lang="en-US" altLang="en-US" dirty="0"/>
          </a:p>
        </p:txBody>
      </p:sp>
      <p:pic>
        <p:nvPicPr>
          <p:cNvPr id="4" name="Picture 3">
            <a:extLst>
              <a:ext uri="{FF2B5EF4-FFF2-40B4-BE49-F238E27FC236}">
                <a16:creationId xmlns:a16="http://schemas.microsoft.com/office/drawing/2014/main" id="{40933925-DE0F-6D8E-D9D8-FD993B26D4A1}"/>
              </a:ext>
            </a:extLst>
          </p:cNvPr>
          <p:cNvPicPr>
            <a:picLocks noChangeAspect="1"/>
          </p:cNvPicPr>
          <p:nvPr/>
        </p:nvPicPr>
        <p:blipFill>
          <a:blip r:embed="rId3"/>
          <a:srcRect t="114"/>
          <a:stretch/>
        </p:blipFill>
        <p:spPr>
          <a:xfrm>
            <a:off x="4654616" y="1826803"/>
            <a:ext cx="7292972" cy="1187470"/>
          </a:xfrm>
          <a:prstGeom prst="rect">
            <a:avLst/>
          </a:prstGeom>
        </p:spPr>
      </p:pic>
      <p:pic>
        <p:nvPicPr>
          <p:cNvPr id="7" name="Picture 6">
            <a:extLst>
              <a:ext uri="{FF2B5EF4-FFF2-40B4-BE49-F238E27FC236}">
                <a16:creationId xmlns:a16="http://schemas.microsoft.com/office/drawing/2014/main" id="{D59BB891-414D-8C7E-3224-507D7B95D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535" y="1078869"/>
            <a:ext cx="7292971" cy="760041"/>
          </a:xfrm>
          <a:prstGeom prst="rect">
            <a:avLst/>
          </a:prstGeom>
        </p:spPr>
      </p:pic>
    </p:spTree>
    <p:extLst>
      <p:ext uri="{BB962C8B-B14F-4D97-AF65-F5344CB8AC3E}">
        <p14:creationId xmlns:p14="http://schemas.microsoft.com/office/powerpoint/2010/main" val="3631822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4F856-718D-6A43-BD6E-883A835C775D}"/>
            </a:ext>
          </a:extLst>
        </p:cNvPr>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BF048FA9-4D79-4DB9-9FAA-27169D36CEF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1951" y="1458231"/>
            <a:ext cx="6576063" cy="4652506"/>
          </a:xfrm>
          <a:prstGeom prst="rect">
            <a:avLst/>
          </a:prstGeom>
        </p:spPr>
      </p:pic>
      <p:sp>
        <p:nvSpPr>
          <p:cNvPr id="2" name="Title 1">
            <a:extLst>
              <a:ext uri="{FF2B5EF4-FFF2-40B4-BE49-F238E27FC236}">
                <a16:creationId xmlns:a16="http://schemas.microsoft.com/office/drawing/2014/main" id="{75643AEC-A477-E0F6-5C82-7C76860745C3}"/>
              </a:ext>
            </a:extLst>
          </p:cNvPr>
          <p:cNvSpPr>
            <a:spLocks noGrp="1"/>
          </p:cNvSpPr>
          <p:nvPr>
            <p:ph type="title"/>
          </p:nvPr>
        </p:nvSpPr>
        <p:spPr/>
        <p:txBody>
          <a:bodyPr>
            <a:normAutofit fontScale="90000"/>
          </a:bodyPr>
          <a:lstStyle/>
          <a:p>
            <a:r>
              <a:rPr lang="en-US" dirty="0"/>
              <a:t>Example: July 23, 2024</a:t>
            </a:r>
          </a:p>
        </p:txBody>
      </p:sp>
      <p:sp>
        <p:nvSpPr>
          <p:cNvPr id="6" name="Slide Number Placeholder 5">
            <a:extLst>
              <a:ext uri="{FF2B5EF4-FFF2-40B4-BE49-F238E27FC236}">
                <a16:creationId xmlns:a16="http://schemas.microsoft.com/office/drawing/2014/main" id="{80E7CFDE-E0F9-3951-AE7C-E800E497802E}"/>
              </a:ext>
            </a:extLst>
          </p:cNvPr>
          <p:cNvSpPr>
            <a:spLocks noGrp="1"/>
          </p:cNvSpPr>
          <p:nvPr>
            <p:ph type="sldNum" sz="quarter" idx="12"/>
          </p:nvPr>
        </p:nvSpPr>
        <p:spPr/>
        <p:txBody>
          <a:bodyPr/>
          <a:lstStyle/>
          <a:p>
            <a:fld id="{76CFED96-D324-4D05-AD02-20E3E1D2900D}" type="slidenum">
              <a:rPr lang="en-US" altLang="en-US" smtClean="0"/>
              <a:pPr/>
              <a:t>19</a:t>
            </a:fld>
            <a:endParaRPr lang="en-US" altLang="en-US" dirty="0"/>
          </a:p>
        </p:txBody>
      </p:sp>
      <p:pic>
        <p:nvPicPr>
          <p:cNvPr id="8" name="Content Placeholder 7">
            <a:extLst>
              <a:ext uri="{FF2B5EF4-FFF2-40B4-BE49-F238E27FC236}">
                <a16:creationId xmlns:a16="http://schemas.microsoft.com/office/drawing/2014/main" id="{6F6B21A8-C7F1-130F-C583-CF2F1E7BBA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1951" y="1458232"/>
            <a:ext cx="6576063" cy="4652505"/>
          </a:xfrm>
          <a:prstGeom prst="rect">
            <a:avLst/>
          </a:prstGeom>
        </p:spPr>
      </p:pic>
      <p:pic>
        <p:nvPicPr>
          <p:cNvPr id="7" name="Picture 6">
            <a:extLst>
              <a:ext uri="{FF2B5EF4-FFF2-40B4-BE49-F238E27FC236}">
                <a16:creationId xmlns:a16="http://schemas.microsoft.com/office/drawing/2014/main" id="{658C8570-13C8-DE17-C387-169F11866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535" y="1078869"/>
            <a:ext cx="7292971" cy="760041"/>
          </a:xfrm>
          <a:prstGeom prst="rect">
            <a:avLst/>
          </a:prstGeom>
        </p:spPr>
      </p:pic>
      <p:pic>
        <p:nvPicPr>
          <p:cNvPr id="4" name="Picture 3">
            <a:extLst>
              <a:ext uri="{FF2B5EF4-FFF2-40B4-BE49-F238E27FC236}">
                <a16:creationId xmlns:a16="http://schemas.microsoft.com/office/drawing/2014/main" id="{A6F67C32-585D-24D3-3F34-03A838C7DF9D}"/>
              </a:ext>
            </a:extLst>
          </p:cNvPr>
          <p:cNvPicPr>
            <a:picLocks noChangeAspect="1"/>
          </p:cNvPicPr>
          <p:nvPr/>
        </p:nvPicPr>
        <p:blipFill>
          <a:blip r:embed="rId5"/>
          <a:srcRect t="114"/>
          <a:stretch/>
        </p:blipFill>
        <p:spPr>
          <a:xfrm>
            <a:off x="4654616" y="1826803"/>
            <a:ext cx="7292972" cy="1187470"/>
          </a:xfrm>
          <a:prstGeom prst="rect">
            <a:avLst/>
          </a:prstGeom>
        </p:spPr>
      </p:pic>
      <p:sp>
        <p:nvSpPr>
          <p:cNvPr id="9" name="Rectangle 8">
            <a:extLst>
              <a:ext uri="{FF2B5EF4-FFF2-40B4-BE49-F238E27FC236}">
                <a16:creationId xmlns:a16="http://schemas.microsoft.com/office/drawing/2014/main" id="{5F3E0EBB-BCB7-F7C4-FA5F-BA198EEDBC82}"/>
              </a:ext>
            </a:extLst>
          </p:cNvPr>
          <p:cNvSpPr/>
          <p:nvPr/>
        </p:nvSpPr>
        <p:spPr>
          <a:xfrm>
            <a:off x="4654616" y="2087718"/>
            <a:ext cx="3225028" cy="374607"/>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17CEAF-73DD-CDFB-217C-3798F7BD1C8C}"/>
              </a:ext>
            </a:extLst>
          </p:cNvPr>
          <p:cNvSpPr/>
          <p:nvPr/>
        </p:nvSpPr>
        <p:spPr>
          <a:xfrm>
            <a:off x="4671548" y="2657811"/>
            <a:ext cx="3225028" cy="374607"/>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55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019AB-EC89-7D79-D3D4-DD5E640CC18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45CE93B-BE3B-12EE-C604-F46425331CD7}"/>
              </a:ext>
            </a:extLst>
          </p:cNvPr>
          <p:cNvSpPr>
            <a:spLocks noGrp="1"/>
          </p:cNvSpPr>
          <p:nvPr>
            <p:ph idx="1"/>
          </p:nvPr>
        </p:nvSpPr>
        <p:spPr>
          <a:xfrm>
            <a:off x="1251678" y="1729947"/>
            <a:ext cx="10178322" cy="3593591"/>
          </a:xfrm>
        </p:spPr>
        <p:txBody>
          <a:bodyPr>
            <a:normAutofit/>
          </a:bodyPr>
          <a:lstStyle/>
          <a:p>
            <a:r>
              <a:rPr lang="en-US" sz="2800" dirty="0"/>
              <a:t>Need for SIMAS, Ozone NAAQS Attainment planning</a:t>
            </a:r>
          </a:p>
          <a:p>
            <a:r>
              <a:rPr lang="en-US" sz="2800" dirty="0"/>
              <a:t>Project Goals</a:t>
            </a:r>
          </a:p>
          <a:p>
            <a:r>
              <a:rPr lang="en-US" sz="2800" dirty="0"/>
              <a:t>Methodology</a:t>
            </a:r>
          </a:p>
          <a:p>
            <a:r>
              <a:rPr lang="en-US" sz="2800" dirty="0"/>
              <a:t>Examples</a:t>
            </a:r>
          </a:p>
          <a:p>
            <a:r>
              <a:rPr lang="en-US" sz="2800" dirty="0"/>
              <a:t>Conclusions &amp; Outcomes</a:t>
            </a:r>
          </a:p>
          <a:p>
            <a:r>
              <a:rPr lang="en-US" sz="2800" dirty="0"/>
              <a:t>Next Steps &amp; Improvements</a:t>
            </a:r>
          </a:p>
        </p:txBody>
      </p:sp>
      <p:sp>
        <p:nvSpPr>
          <p:cNvPr id="4" name="Slide Number Placeholder 3">
            <a:extLst>
              <a:ext uri="{FF2B5EF4-FFF2-40B4-BE49-F238E27FC236}">
                <a16:creationId xmlns:a16="http://schemas.microsoft.com/office/drawing/2014/main" id="{AB9BC9B1-8725-A05A-330D-AF06AF32796F}"/>
              </a:ext>
            </a:extLst>
          </p:cNvPr>
          <p:cNvSpPr>
            <a:spLocks noGrp="1"/>
          </p:cNvSpPr>
          <p:nvPr>
            <p:ph type="sldNum" sz="quarter" idx="12"/>
          </p:nvPr>
        </p:nvSpPr>
        <p:spPr/>
        <p:txBody>
          <a:bodyPr/>
          <a:lstStyle/>
          <a:p>
            <a:fld id="{76CFED96-D324-4D05-AD02-20E3E1D2900D}" type="slidenum">
              <a:rPr lang="en-US" altLang="en-US" smtClean="0"/>
              <a:pPr/>
              <a:t>2</a:t>
            </a:fld>
            <a:endParaRPr lang="en-US" altLang="en-US"/>
          </a:p>
        </p:txBody>
      </p:sp>
    </p:spTree>
    <p:extLst>
      <p:ext uri="{BB962C8B-B14F-4D97-AF65-F5344CB8AC3E}">
        <p14:creationId xmlns:p14="http://schemas.microsoft.com/office/powerpoint/2010/main" val="1791480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3965C-2A22-C2CC-9B57-88EAD70ED5A3}"/>
            </a:ext>
          </a:extLst>
        </p:cNvPr>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B00E648C-EA4B-A912-D9A1-55E81EC7240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1951" y="1458231"/>
            <a:ext cx="6576063" cy="4652506"/>
          </a:xfrm>
          <a:prstGeom prst="rect">
            <a:avLst/>
          </a:prstGeom>
        </p:spPr>
      </p:pic>
      <p:sp>
        <p:nvSpPr>
          <p:cNvPr id="2" name="Title 1">
            <a:extLst>
              <a:ext uri="{FF2B5EF4-FFF2-40B4-BE49-F238E27FC236}">
                <a16:creationId xmlns:a16="http://schemas.microsoft.com/office/drawing/2014/main" id="{F78266B8-FEA0-30E2-F133-F99BB4056086}"/>
              </a:ext>
            </a:extLst>
          </p:cNvPr>
          <p:cNvSpPr>
            <a:spLocks noGrp="1"/>
          </p:cNvSpPr>
          <p:nvPr>
            <p:ph type="title"/>
          </p:nvPr>
        </p:nvSpPr>
        <p:spPr/>
        <p:txBody>
          <a:bodyPr>
            <a:normAutofit fontScale="90000"/>
          </a:bodyPr>
          <a:lstStyle/>
          <a:p>
            <a:r>
              <a:rPr lang="en-US" dirty="0"/>
              <a:t>Example: July 23, 2024</a:t>
            </a:r>
          </a:p>
        </p:txBody>
      </p:sp>
      <p:sp>
        <p:nvSpPr>
          <p:cNvPr id="6" name="Slide Number Placeholder 5">
            <a:extLst>
              <a:ext uri="{FF2B5EF4-FFF2-40B4-BE49-F238E27FC236}">
                <a16:creationId xmlns:a16="http://schemas.microsoft.com/office/drawing/2014/main" id="{D4AFFC82-7AAB-884D-8911-F80810CCFB45}"/>
              </a:ext>
            </a:extLst>
          </p:cNvPr>
          <p:cNvSpPr>
            <a:spLocks noGrp="1"/>
          </p:cNvSpPr>
          <p:nvPr>
            <p:ph type="sldNum" sz="quarter" idx="12"/>
          </p:nvPr>
        </p:nvSpPr>
        <p:spPr/>
        <p:txBody>
          <a:bodyPr/>
          <a:lstStyle/>
          <a:p>
            <a:fld id="{76CFED96-D324-4D05-AD02-20E3E1D2900D}" type="slidenum">
              <a:rPr lang="en-US" altLang="en-US" smtClean="0"/>
              <a:pPr/>
              <a:t>20</a:t>
            </a:fld>
            <a:endParaRPr lang="en-US" altLang="en-US" dirty="0"/>
          </a:p>
        </p:txBody>
      </p:sp>
      <p:pic>
        <p:nvPicPr>
          <p:cNvPr id="8" name="Content Placeholder 7">
            <a:extLst>
              <a:ext uri="{FF2B5EF4-FFF2-40B4-BE49-F238E27FC236}">
                <a16:creationId xmlns:a16="http://schemas.microsoft.com/office/drawing/2014/main" id="{6BB2DF13-93AE-271A-4CFF-44C28C4BA2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1951" y="1458232"/>
            <a:ext cx="6576063" cy="4652505"/>
          </a:xfrm>
          <a:prstGeom prst="rect">
            <a:avLst/>
          </a:prstGeom>
        </p:spPr>
      </p:pic>
      <p:sp>
        <p:nvSpPr>
          <p:cNvPr id="3" name="TextBox 2">
            <a:extLst>
              <a:ext uri="{FF2B5EF4-FFF2-40B4-BE49-F238E27FC236}">
                <a16:creationId xmlns:a16="http://schemas.microsoft.com/office/drawing/2014/main" id="{B395DC9B-6EB9-404A-C40B-E742B793ED5D}"/>
              </a:ext>
            </a:extLst>
          </p:cNvPr>
          <p:cNvSpPr txBox="1"/>
          <p:nvPr/>
        </p:nvSpPr>
        <p:spPr>
          <a:xfrm>
            <a:off x="5749760" y="5294370"/>
            <a:ext cx="1604927" cy="246221"/>
          </a:xfrm>
          <a:prstGeom prst="rect">
            <a:avLst/>
          </a:prstGeom>
          <a:solidFill>
            <a:schemeClr val="bg1"/>
          </a:solidFill>
        </p:spPr>
        <p:txBody>
          <a:bodyPr wrap="none" rtlCol="0">
            <a:spAutoFit/>
          </a:bodyPr>
          <a:lstStyle/>
          <a:p>
            <a:r>
              <a:rPr lang="en-US" sz="1000" dirty="0">
                <a:latin typeface="Arial" panose="020B0604020202020204" pitchFamily="34" charset="0"/>
                <a:cs typeface="Arial" panose="020B0604020202020204" pitchFamily="34" charset="0"/>
              </a:rPr>
              <a:t>NOAA HMS Smoke Data</a:t>
            </a:r>
          </a:p>
        </p:txBody>
      </p:sp>
      <p:pic>
        <p:nvPicPr>
          <p:cNvPr id="9" name="Content Placeholder 7">
            <a:extLst>
              <a:ext uri="{FF2B5EF4-FFF2-40B4-BE49-F238E27FC236}">
                <a16:creationId xmlns:a16="http://schemas.microsoft.com/office/drawing/2014/main" id="{34D4A3AC-3A6C-1288-58D1-9CA00BDF7E5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85045" y="1458230"/>
            <a:ext cx="6576061" cy="4652505"/>
          </a:xfrm>
          <a:prstGeom prst="rect">
            <a:avLst/>
          </a:prstGeom>
        </p:spPr>
      </p:pic>
      <p:pic>
        <p:nvPicPr>
          <p:cNvPr id="4" name="Picture 3">
            <a:extLst>
              <a:ext uri="{FF2B5EF4-FFF2-40B4-BE49-F238E27FC236}">
                <a16:creationId xmlns:a16="http://schemas.microsoft.com/office/drawing/2014/main" id="{AEF37740-B2F3-C72F-7174-A7D2D718256E}"/>
              </a:ext>
            </a:extLst>
          </p:cNvPr>
          <p:cNvPicPr>
            <a:picLocks noChangeAspect="1"/>
          </p:cNvPicPr>
          <p:nvPr/>
        </p:nvPicPr>
        <p:blipFill>
          <a:blip r:embed="rId5"/>
          <a:srcRect t="114"/>
          <a:stretch/>
        </p:blipFill>
        <p:spPr>
          <a:xfrm>
            <a:off x="4654616" y="1826803"/>
            <a:ext cx="7292972" cy="1187470"/>
          </a:xfrm>
          <a:prstGeom prst="rect">
            <a:avLst/>
          </a:prstGeom>
        </p:spPr>
      </p:pic>
      <p:sp>
        <p:nvSpPr>
          <p:cNvPr id="10" name="Rectangle 9">
            <a:extLst>
              <a:ext uri="{FF2B5EF4-FFF2-40B4-BE49-F238E27FC236}">
                <a16:creationId xmlns:a16="http://schemas.microsoft.com/office/drawing/2014/main" id="{FBEC2704-45C0-3172-DC22-5F5D7391405D}"/>
              </a:ext>
            </a:extLst>
          </p:cNvPr>
          <p:cNvSpPr/>
          <p:nvPr/>
        </p:nvSpPr>
        <p:spPr>
          <a:xfrm>
            <a:off x="4657667" y="2140853"/>
            <a:ext cx="7292972" cy="271305"/>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16084F-FD1B-1A80-57B3-839B37EBDBC0}"/>
              </a:ext>
            </a:extLst>
          </p:cNvPr>
          <p:cNvSpPr/>
          <p:nvPr/>
        </p:nvSpPr>
        <p:spPr>
          <a:xfrm>
            <a:off x="4654616" y="2721344"/>
            <a:ext cx="7292972" cy="271305"/>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FCAA113-C64C-6C02-F5FB-391B3386C8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1535" y="1078869"/>
            <a:ext cx="7292971" cy="760041"/>
          </a:xfrm>
          <a:prstGeom prst="rect">
            <a:avLst/>
          </a:prstGeom>
        </p:spPr>
      </p:pic>
      <p:pic>
        <p:nvPicPr>
          <p:cNvPr id="13" name="Picture 12" descr="A black text on a white background&#10;&#10;Description automatically generated">
            <a:extLst>
              <a:ext uri="{FF2B5EF4-FFF2-40B4-BE49-F238E27FC236}">
                <a16:creationId xmlns:a16="http://schemas.microsoft.com/office/drawing/2014/main" id="{19ED9F60-3FC4-EE9B-63F4-A1FA15709A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3118" y="5331162"/>
            <a:ext cx="1040068" cy="502102"/>
          </a:xfrm>
          <a:prstGeom prst="rect">
            <a:avLst/>
          </a:prstGeom>
        </p:spPr>
      </p:pic>
    </p:spTree>
    <p:extLst>
      <p:ext uri="{BB962C8B-B14F-4D97-AF65-F5344CB8AC3E}">
        <p14:creationId xmlns:p14="http://schemas.microsoft.com/office/powerpoint/2010/main" val="195154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A001D-47A0-AD6C-26AF-B30C79841D70}"/>
            </a:ext>
          </a:extLst>
        </p:cNvPr>
        <p:cNvGrpSpPr/>
        <p:nvPr/>
      </p:nvGrpSpPr>
      <p:grpSpPr>
        <a:xfrm>
          <a:off x="0" y="0"/>
          <a:ext cx="0" cy="0"/>
          <a:chOff x="0" y="0"/>
          <a:chExt cx="0" cy="0"/>
        </a:xfrm>
      </p:grpSpPr>
      <p:pic>
        <p:nvPicPr>
          <p:cNvPr id="12" name="Content Placeholder 7">
            <a:extLst>
              <a:ext uri="{FF2B5EF4-FFF2-40B4-BE49-F238E27FC236}">
                <a16:creationId xmlns:a16="http://schemas.microsoft.com/office/drawing/2014/main" id="{65AB01CE-377F-CA32-3917-1A28F72388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26" y="1435653"/>
            <a:ext cx="6576061" cy="4652504"/>
          </a:xfrm>
          <a:prstGeom prst="rect">
            <a:avLst/>
          </a:prstGeom>
        </p:spPr>
      </p:pic>
      <p:sp>
        <p:nvSpPr>
          <p:cNvPr id="2" name="Title 1">
            <a:extLst>
              <a:ext uri="{FF2B5EF4-FFF2-40B4-BE49-F238E27FC236}">
                <a16:creationId xmlns:a16="http://schemas.microsoft.com/office/drawing/2014/main" id="{97A4227E-142D-AAC5-7D46-D24EF2F3B176}"/>
              </a:ext>
            </a:extLst>
          </p:cNvPr>
          <p:cNvSpPr>
            <a:spLocks noGrp="1"/>
          </p:cNvSpPr>
          <p:nvPr>
            <p:ph type="title"/>
          </p:nvPr>
        </p:nvSpPr>
        <p:spPr/>
        <p:txBody>
          <a:bodyPr>
            <a:normAutofit fontScale="90000"/>
          </a:bodyPr>
          <a:lstStyle/>
          <a:p>
            <a:r>
              <a:rPr lang="en-US" dirty="0"/>
              <a:t>Example: July 23, 2024</a:t>
            </a:r>
          </a:p>
        </p:txBody>
      </p:sp>
      <p:sp>
        <p:nvSpPr>
          <p:cNvPr id="6" name="Slide Number Placeholder 5">
            <a:extLst>
              <a:ext uri="{FF2B5EF4-FFF2-40B4-BE49-F238E27FC236}">
                <a16:creationId xmlns:a16="http://schemas.microsoft.com/office/drawing/2014/main" id="{03C098BA-F943-3864-BA62-526B0BE3E2B4}"/>
              </a:ext>
            </a:extLst>
          </p:cNvPr>
          <p:cNvSpPr>
            <a:spLocks noGrp="1"/>
          </p:cNvSpPr>
          <p:nvPr>
            <p:ph type="sldNum" sz="quarter" idx="12"/>
          </p:nvPr>
        </p:nvSpPr>
        <p:spPr/>
        <p:txBody>
          <a:bodyPr/>
          <a:lstStyle/>
          <a:p>
            <a:fld id="{76CFED96-D324-4D05-AD02-20E3E1D2900D}" type="slidenum">
              <a:rPr lang="en-US" altLang="en-US" smtClean="0"/>
              <a:pPr/>
              <a:t>21</a:t>
            </a:fld>
            <a:endParaRPr lang="en-US" altLang="en-US" dirty="0"/>
          </a:p>
        </p:txBody>
      </p:sp>
      <p:sp>
        <p:nvSpPr>
          <p:cNvPr id="3" name="TextBox 2">
            <a:extLst>
              <a:ext uri="{FF2B5EF4-FFF2-40B4-BE49-F238E27FC236}">
                <a16:creationId xmlns:a16="http://schemas.microsoft.com/office/drawing/2014/main" id="{FA566F3A-CDD2-83E9-5EF0-D485A7539159}"/>
              </a:ext>
            </a:extLst>
          </p:cNvPr>
          <p:cNvSpPr txBox="1"/>
          <p:nvPr/>
        </p:nvSpPr>
        <p:spPr>
          <a:xfrm>
            <a:off x="5873939" y="5150484"/>
            <a:ext cx="1604927" cy="246221"/>
          </a:xfrm>
          <a:prstGeom prst="rect">
            <a:avLst/>
          </a:prstGeom>
          <a:solidFill>
            <a:schemeClr val="bg1"/>
          </a:solidFill>
        </p:spPr>
        <p:txBody>
          <a:bodyPr wrap="none" rtlCol="0">
            <a:spAutoFit/>
          </a:bodyPr>
          <a:lstStyle/>
          <a:p>
            <a:r>
              <a:rPr lang="en-US" sz="1000" dirty="0">
                <a:latin typeface="Arial" panose="020B0604020202020204" pitchFamily="34" charset="0"/>
                <a:cs typeface="Arial" panose="020B0604020202020204" pitchFamily="34" charset="0"/>
              </a:rPr>
              <a:t>NOAA HMS Smoke Data</a:t>
            </a:r>
          </a:p>
        </p:txBody>
      </p:sp>
      <p:pic>
        <p:nvPicPr>
          <p:cNvPr id="7" name="Picture 6">
            <a:extLst>
              <a:ext uri="{FF2B5EF4-FFF2-40B4-BE49-F238E27FC236}">
                <a16:creationId xmlns:a16="http://schemas.microsoft.com/office/drawing/2014/main" id="{795741AA-C35F-0285-A2C5-68499F24E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535" y="1078869"/>
            <a:ext cx="7292971" cy="760041"/>
          </a:xfrm>
          <a:prstGeom prst="rect">
            <a:avLst/>
          </a:prstGeom>
        </p:spPr>
      </p:pic>
      <p:pic>
        <p:nvPicPr>
          <p:cNvPr id="4" name="Picture 3">
            <a:extLst>
              <a:ext uri="{FF2B5EF4-FFF2-40B4-BE49-F238E27FC236}">
                <a16:creationId xmlns:a16="http://schemas.microsoft.com/office/drawing/2014/main" id="{7595FFA7-EE6A-2F65-9AAB-43193D8C3CA2}"/>
              </a:ext>
            </a:extLst>
          </p:cNvPr>
          <p:cNvPicPr>
            <a:picLocks noChangeAspect="1"/>
          </p:cNvPicPr>
          <p:nvPr/>
        </p:nvPicPr>
        <p:blipFill>
          <a:blip r:embed="rId5"/>
          <a:srcRect t="114"/>
          <a:stretch/>
        </p:blipFill>
        <p:spPr>
          <a:xfrm>
            <a:off x="4654616" y="1826803"/>
            <a:ext cx="7292972" cy="1187470"/>
          </a:xfrm>
          <a:prstGeom prst="rect">
            <a:avLst/>
          </a:prstGeom>
        </p:spPr>
      </p:pic>
      <p:sp>
        <p:nvSpPr>
          <p:cNvPr id="10" name="Rectangle 9">
            <a:extLst>
              <a:ext uri="{FF2B5EF4-FFF2-40B4-BE49-F238E27FC236}">
                <a16:creationId xmlns:a16="http://schemas.microsoft.com/office/drawing/2014/main" id="{3D48772E-721B-2861-A9D7-D611B1C7A7CC}"/>
              </a:ext>
            </a:extLst>
          </p:cNvPr>
          <p:cNvSpPr/>
          <p:nvPr/>
        </p:nvSpPr>
        <p:spPr>
          <a:xfrm>
            <a:off x="4657667" y="2140853"/>
            <a:ext cx="7292972" cy="271305"/>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D64286-DD20-DC08-04BE-756B2716E822}"/>
              </a:ext>
            </a:extLst>
          </p:cNvPr>
          <p:cNvSpPr/>
          <p:nvPr/>
        </p:nvSpPr>
        <p:spPr>
          <a:xfrm>
            <a:off x="4654616" y="2721344"/>
            <a:ext cx="7292972" cy="271305"/>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515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F782-27B5-203F-381D-796BDAC34099}"/>
              </a:ext>
            </a:extLst>
          </p:cNvPr>
          <p:cNvSpPr>
            <a:spLocks noGrp="1"/>
          </p:cNvSpPr>
          <p:nvPr>
            <p:ph type="title"/>
          </p:nvPr>
        </p:nvSpPr>
        <p:spPr/>
        <p:txBody>
          <a:bodyPr>
            <a:normAutofit fontScale="90000"/>
          </a:bodyPr>
          <a:lstStyle/>
          <a:p>
            <a:r>
              <a:rPr lang="en-US" dirty="0"/>
              <a:t>Example: July 26, 2024</a:t>
            </a:r>
          </a:p>
        </p:txBody>
      </p:sp>
      <p:sp>
        <p:nvSpPr>
          <p:cNvPr id="6" name="Slide Number Placeholder 5">
            <a:extLst>
              <a:ext uri="{FF2B5EF4-FFF2-40B4-BE49-F238E27FC236}">
                <a16:creationId xmlns:a16="http://schemas.microsoft.com/office/drawing/2014/main" id="{91D857A2-0971-1DA5-3B42-BBE4C850954D}"/>
              </a:ext>
            </a:extLst>
          </p:cNvPr>
          <p:cNvSpPr>
            <a:spLocks noGrp="1"/>
          </p:cNvSpPr>
          <p:nvPr>
            <p:ph type="sldNum" sz="quarter" idx="12"/>
          </p:nvPr>
        </p:nvSpPr>
        <p:spPr/>
        <p:txBody>
          <a:bodyPr/>
          <a:lstStyle/>
          <a:p>
            <a:fld id="{76CFED96-D324-4D05-AD02-20E3E1D2900D}" type="slidenum">
              <a:rPr lang="en-US" altLang="en-US" smtClean="0"/>
              <a:pPr/>
              <a:t>22</a:t>
            </a:fld>
            <a:endParaRPr lang="en-US" altLang="en-US" dirty="0"/>
          </a:p>
        </p:txBody>
      </p:sp>
      <p:pic>
        <p:nvPicPr>
          <p:cNvPr id="7" name="Content Placeholder 6">
            <a:extLst>
              <a:ext uri="{FF2B5EF4-FFF2-40B4-BE49-F238E27FC236}">
                <a16:creationId xmlns:a16="http://schemas.microsoft.com/office/drawing/2014/main" id="{87E45785-B241-2830-711A-A2703CB5EF3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643648" y="1041400"/>
            <a:ext cx="7542878" cy="5334000"/>
          </a:xfrm>
        </p:spPr>
      </p:pic>
      <p:sp>
        <p:nvSpPr>
          <p:cNvPr id="3" name="TextBox 2">
            <a:extLst>
              <a:ext uri="{FF2B5EF4-FFF2-40B4-BE49-F238E27FC236}">
                <a16:creationId xmlns:a16="http://schemas.microsoft.com/office/drawing/2014/main" id="{F2B95BB6-278E-9ABF-CB77-9B1E1140407F}"/>
              </a:ext>
            </a:extLst>
          </p:cNvPr>
          <p:cNvSpPr txBox="1"/>
          <p:nvPr/>
        </p:nvSpPr>
        <p:spPr>
          <a:xfrm>
            <a:off x="7836306" y="5324272"/>
            <a:ext cx="1681871" cy="253916"/>
          </a:xfrm>
          <a:prstGeom prst="rect">
            <a:avLst/>
          </a:prstGeom>
          <a:solidFill>
            <a:schemeClr val="bg1"/>
          </a:solidFill>
        </p:spPr>
        <p:txBody>
          <a:bodyPr wrap="none" rtlCol="0">
            <a:spAutoFit/>
          </a:bodyPr>
          <a:lstStyle/>
          <a:p>
            <a:r>
              <a:rPr lang="en-US" sz="1050" dirty="0">
                <a:latin typeface="Arial" panose="020B0604020202020204" pitchFamily="34" charset="0"/>
                <a:cs typeface="Arial" panose="020B0604020202020204" pitchFamily="34" charset="0"/>
              </a:rPr>
              <a:t>NOAA HMS Smoke Data</a:t>
            </a:r>
          </a:p>
        </p:txBody>
      </p:sp>
    </p:spTree>
    <p:extLst>
      <p:ext uri="{BB962C8B-B14F-4D97-AF65-F5344CB8AC3E}">
        <p14:creationId xmlns:p14="http://schemas.microsoft.com/office/powerpoint/2010/main" val="1465319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49E0-A5B6-3343-2210-466A9EFB2028}"/>
              </a:ext>
            </a:extLst>
          </p:cNvPr>
          <p:cNvSpPr>
            <a:spLocks noGrp="1"/>
          </p:cNvSpPr>
          <p:nvPr>
            <p:ph type="title"/>
          </p:nvPr>
        </p:nvSpPr>
        <p:spPr/>
        <p:txBody>
          <a:bodyPr>
            <a:normAutofit fontScale="90000"/>
          </a:bodyPr>
          <a:lstStyle/>
          <a:p>
            <a:r>
              <a:rPr lang="en-US" dirty="0"/>
              <a:t>Example: August 1, 2024</a:t>
            </a:r>
          </a:p>
        </p:txBody>
      </p:sp>
      <p:sp>
        <p:nvSpPr>
          <p:cNvPr id="6" name="Slide Number Placeholder 5">
            <a:extLst>
              <a:ext uri="{FF2B5EF4-FFF2-40B4-BE49-F238E27FC236}">
                <a16:creationId xmlns:a16="http://schemas.microsoft.com/office/drawing/2014/main" id="{3A738952-1405-4FDB-D778-112FAD8085E4}"/>
              </a:ext>
            </a:extLst>
          </p:cNvPr>
          <p:cNvSpPr>
            <a:spLocks noGrp="1"/>
          </p:cNvSpPr>
          <p:nvPr>
            <p:ph type="sldNum" sz="quarter" idx="12"/>
          </p:nvPr>
        </p:nvSpPr>
        <p:spPr/>
        <p:txBody>
          <a:bodyPr/>
          <a:lstStyle/>
          <a:p>
            <a:fld id="{76CFED96-D324-4D05-AD02-20E3E1D2900D}" type="slidenum">
              <a:rPr lang="en-US" altLang="en-US" smtClean="0"/>
              <a:pPr/>
              <a:t>23</a:t>
            </a:fld>
            <a:endParaRPr lang="en-US" altLang="en-US" dirty="0"/>
          </a:p>
        </p:txBody>
      </p:sp>
      <p:pic>
        <p:nvPicPr>
          <p:cNvPr id="9" name="Content Placeholder 8">
            <a:extLst>
              <a:ext uri="{FF2B5EF4-FFF2-40B4-BE49-F238E27FC236}">
                <a16:creationId xmlns:a16="http://schemas.microsoft.com/office/drawing/2014/main" id="{6C1495AE-6467-1745-3532-C821347050D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643648" y="1041400"/>
            <a:ext cx="7542878" cy="5334000"/>
          </a:xfrm>
        </p:spPr>
      </p:pic>
      <p:sp>
        <p:nvSpPr>
          <p:cNvPr id="5" name="TextBox 4">
            <a:extLst>
              <a:ext uri="{FF2B5EF4-FFF2-40B4-BE49-F238E27FC236}">
                <a16:creationId xmlns:a16="http://schemas.microsoft.com/office/drawing/2014/main" id="{C8F995A3-EC21-D3CC-5AB7-6BD5FFD1B263}"/>
              </a:ext>
            </a:extLst>
          </p:cNvPr>
          <p:cNvSpPr txBox="1"/>
          <p:nvPr/>
        </p:nvSpPr>
        <p:spPr>
          <a:xfrm>
            <a:off x="7836306" y="5324272"/>
            <a:ext cx="1681871" cy="253916"/>
          </a:xfrm>
          <a:prstGeom prst="rect">
            <a:avLst/>
          </a:prstGeom>
          <a:solidFill>
            <a:schemeClr val="bg1"/>
          </a:solidFill>
        </p:spPr>
        <p:txBody>
          <a:bodyPr wrap="none" rtlCol="0">
            <a:spAutoFit/>
          </a:bodyPr>
          <a:lstStyle/>
          <a:p>
            <a:r>
              <a:rPr lang="en-US" sz="1050" dirty="0">
                <a:latin typeface="Arial" panose="020B0604020202020204" pitchFamily="34" charset="0"/>
                <a:cs typeface="Arial" panose="020B0604020202020204" pitchFamily="34" charset="0"/>
              </a:rPr>
              <a:t>NOAA HMS Smoke Data</a:t>
            </a:r>
          </a:p>
        </p:txBody>
      </p:sp>
    </p:spTree>
    <p:extLst>
      <p:ext uri="{BB962C8B-B14F-4D97-AF65-F5344CB8AC3E}">
        <p14:creationId xmlns:p14="http://schemas.microsoft.com/office/powerpoint/2010/main" val="1045256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E2A8-9F90-3A34-223E-868083107874}"/>
              </a:ext>
            </a:extLst>
          </p:cNvPr>
          <p:cNvSpPr>
            <a:spLocks noGrp="1"/>
          </p:cNvSpPr>
          <p:nvPr>
            <p:ph type="title"/>
          </p:nvPr>
        </p:nvSpPr>
        <p:spPr/>
        <p:txBody>
          <a:bodyPr>
            <a:noAutofit/>
          </a:bodyPr>
          <a:lstStyle/>
          <a:p>
            <a:r>
              <a:rPr lang="en-US" sz="3600" u="sng" dirty="0"/>
              <a:t>S</a:t>
            </a:r>
            <a:r>
              <a:rPr lang="en-US" sz="3600" dirty="0"/>
              <a:t>moke </a:t>
            </a:r>
            <a:r>
              <a:rPr lang="en-US" sz="3600" u="sng" dirty="0"/>
              <a:t>Im</a:t>
            </a:r>
            <a:r>
              <a:rPr lang="en-US" sz="3600" dirty="0"/>
              <a:t>pact </a:t>
            </a:r>
            <a:r>
              <a:rPr lang="en-US" sz="3600" u="sng" dirty="0"/>
              <a:t>A</a:t>
            </a:r>
            <a:r>
              <a:rPr lang="en-US" sz="3600" dirty="0"/>
              <a:t>ssessment </a:t>
            </a:r>
            <a:r>
              <a:rPr lang="en-US" sz="3600" u="sng" dirty="0"/>
              <a:t>S</a:t>
            </a:r>
            <a:r>
              <a:rPr lang="en-US" sz="3600" dirty="0"/>
              <a:t>ystem Overview</a:t>
            </a:r>
          </a:p>
        </p:txBody>
      </p:sp>
      <p:sp>
        <p:nvSpPr>
          <p:cNvPr id="6" name="Slide Number Placeholder 5">
            <a:extLst>
              <a:ext uri="{FF2B5EF4-FFF2-40B4-BE49-F238E27FC236}">
                <a16:creationId xmlns:a16="http://schemas.microsoft.com/office/drawing/2014/main" id="{E6C091E2-992B-7062-680D-9F59436318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CFED96-D324-4D05-AD02-20E3E1D2900D}" type="slidenum">
              <a:rPr kumimoji="0" lang="en-US" alt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4979CDE8-5651-E4E6-9EC8-5197D1F716AE}"/>
              </a:ext>
            </a:extLst>
          </p:cNvPr>
          <p:cNvSpPr/>
          <p:nvPr/>
        </p:nvSpPr>
        <p:spPr>
          <a:xfrm>
            <a:off x="5252998" y="2910091"/>
            <a:ext cx="1841226" cy="68911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SIMAS</a:t>
            </a:r>
          </a:p>
        </p:txBody>
      </p:sp>
      <p:cxnSp>
        <p:nvCxnSpPr>
          <p:cNvPr id="25" name="Straight Arrow Connector 24">
            <a:extLst>
              <a:ext uri="{FF2B5EF4-FFF2-40B4-BE49-F238E27FC236}">
                <a16:creationId xmlns:a16="http://schemas.microsoft.com/office/drawing/2014/main" id="{4FD60CC1-02A0-93F9-4A12-82227B538436}"/>
              </a:ext>
            </a:extLst>
          </p:cNvPr>
          <p:cNvCxnSpPr>
            <a:cxnSpLocks/>
          </p:cNvCxnSpPr>
          <p:nvPr/>
        </p:nvCxnSpPr>
        <p:spPr>
          <a:xfrm>
            <a:off x="5009235" y="2098790"/>
            <a:ext cx="669156" cy="776369"/>
          </a:xfrm>
          <a:prstGeom prst="straightConnector1">
            <a:avLst/>
          </a:prstGeom>
          <a:ln w="381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9BDD23F-E234-49AC-8701-B5CB5CC0DFBF}"/>
              </a:ext>
            </a:extLst>
          </p:cNvPr>
          <p:cNvCxnSpPr>
            <a:cxnSpLocks/>
          </p:cNvCxnSpPr>
          <p:nvPr/>
        </p:nvCxnSpPr>
        <p:spPr>
          <a:xfrm flipH="1">
            <a:off x="7146035" y="2250128"/>
            <a:ext cx="2513286" cy="718494"/>
          </a:xfrm>
          <a:prstGeom prst="straightConnector1">
            <a:avLst/>
          </a:prstGeom>
          <a:ln w="38100">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CBC88ED-2A73-5767-ED48-9569EC791E03}"/>
              </a:ext>
            </a:extLst>
          </p:cNvPr>
          <p:cNvCxnSpPr>
            <a:cxnSpLocks/>
          </p:cNvCxnSpPr>
          <p:nvPr/>
        </p:nvCxnSpPr>
        <p:spPr>
          <a:xfrm>
            <a:off x="2340691" y="2099628"/>
            <a:ext cx="2871716" cy="810463"/>
          </a:xfrm>
          <a:prstGeom prst="straightConnector1">
            <a:avLst/>
          </a:prstGeom>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8CC665B-519D-0124-6FC8-AF73B39EF486}"/>
              </a:ext>
            </a:extLst>
          </p:cNvPr>
          <p:cNvCxnSpPr>
            <a:cxnSpLocks/>
          </p:cNvCxnSpPr>
          <p:nvPr/>
        </p:nvCxnSpPr>
        <p:spPr>
          <a:xfrm>
            <a:off x="6197334" y="3733798"/>
            <a:ext cx="0" cy="417444"/>
          </a:xfrm>
          <a:prstGeom prst="straightConnector1">
            <a:avLst/>
          </a:prstGeom>
          <a:ln w="3810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918CF15E-87D4-F264-13A3-B6FD83A2D32A}"/>
              </a:ext>
            </a:extLst>
          </p:cNvPr>
          <p:cNvSpPr/>
          <p:nvPr/>
        </p:nvSpPr>
        <p:spPr>
          <a:xfrm>
            <a:off x="5214552" y="4236513"/>
            <a:ext cx="1881817" cy="925209"/>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Retrospective Smoke Classification</a:t>
            </a:r>
          </a:p>
        </p:txBody>
      </p:sp>
      <p:sp>
        <p:nvSpPr>
          <p:cNvPr id="5" name="Rectangle 4">
            <a:extLst>
              <a:ext uri="{FF2B5EF4-FFF2-40B4-BE49-F238E27FC236}">
                <a16:creationId xmlns:a16="http://schemas.microsoft.com/office/drawing/2014/main" id="{ED1FE8C6-95D1-A56A-B0EA-B089AA7C64D3}"/>
              </a:ext>
            </a:extLst>
          </p:cNvPr>
          <p:cNvSpPr/>
          <p:nvPr/>
        </p:nvSpPr>
        <p:spPr>
          <a:xfrm>
            <a:off x="5212407" y="5673500"/>
            <a:ext cx="1881817" cy="925209"/>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Map Display and Report</a:t>
            </a:r>
          </a:p>
        </p:txBody>
      </p:sp>
      <p:cxnSp>
        <p:nvCxnSpPr>
          <p:cNvPr id="7" name="Straight Arrow Connector 6">
            <a:extLst>
              <a:ext uri="{FF2B5EF4-FFF2-40B4-BE49-F238E27FC236}">
                <a16:creationId xmlns:a16="http://schemas.microsoft.com/office/drawing/2014/main" id="{947CCAAB-6A31-7289-752A-B0D51F4F796A}"/>
              </a:ext>
            </a:extLst>
          </p:cNvPr>
          <p:cNvCxnSpPr>
            <a:cxnSpLocks/>
          </p:cNvCxnSpPr>
          <p:nvPr/>
        </p:nvCxnSpPr>
        <p:spPr>
          <a:xfrm>
            <a:off x="6163116" y="5170785"/>
            <a:ext cx="0" cy="417444"/>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2D32B8D6-B388-71BE-734F-CB614510A1A5}"/>
              </a:ext>
            </a:extLst>
          </p:cNvPr>
          <p:cNvSpPr/>
          <p:nvPr/>
        </p:nvSpPr>
        <p:spPr>
          <a:xfrm>
            <a:off x="1251677" y="957237"/>
            <a:ext cx="2213240" cy="1155111"/>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NOAA Hazard Mapping System (HMS) Data</a:t>
            </a:r>
          </a:p>
        </p:txBody>
      </p:sp>
      <p:sp>
        <p:nvSpPr>
          <p:cNvPr id="10" name="Rectangle 9">
            <a:extLst>
              <a:ext uri="{FF2B5EF4-FFF2-40B4-BE49-F238E27FC236}">
                <a16:creationId xmlns:a16="http://schemas.microsoft.com/office/drawing/2014/main" id="{77971E80-80B9-7DA5-EE72-3F59589FBCF9}"/>
              </a:ext>
            </a:extLst>
          </p:cNvPr>
          <p:cNvSpPr/>
          <p:nvPr/>
        </p:nvSpPr>
        <p:spPr>
          <a:xfrm>
            <a:off x="4151291" y="957238"/>
            <a:ext cx="1766507" cy="11551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CDPHE PM2.5 Hourly Monitoring Data</a:t>
            </a:r>
          </a:p>
        </p:txBody>
      </p:sp>
      <p:sp>
        <p:nvSpPr>
          <p:cNvPr id="11" name="Rectangle 10">
            <a:extLst>
              <a:ext uri="{FF2B5EF4-FFF2-40B4-BE49-F238E27FC236}">
                <a16:creationId xmlns:a16="http://schemas.microsoft.com/office/drawing/2014/main" id="{0CFBE501-14C6-AB49-4C9A-46E8FE114B06}"/>
              </a:ext>
            </a:extLst>
          </p:cNvPr>
          <p:cNvSpPr/>
          <p:nvPr/>
        </p:nvSpPr>
        <p:spPr>
          <a:xfrm>
            <a:off x="6792687" y="957237"/>
            <a:ext cx="1618326" cy="115511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EPA AirNow Daily AQI Maps</a:t>
            </a:r>
          </a:p>
        </p:txBody>
      </p:sp>
      <p:cxnSp>
        <p:nvCxnSpPr>
          <p:cNvPr id="14" name="Straight Arrow Connector 13">
            <a:extLst>
              <a:ext uri="{FF2B5EF4-FFF2-40B4-BE49-F238E27FC236}">
                <a16:creationId xmlns:a16="http://schemas.microsoft.com/office/drawing/2014/main" id="{65C24904-1093-8DCE-2201-AEE8BA9870EF}"/>
              </a:ext>
            </a:extLst>
          </p:cNvPr>
          <p:cNvCxnSpPr>
            <a:cxnSpLocks/>
          </p:cNvCxnSpPr>
          <p:nvPr/>
        </p:nvCxnSpPr>
        <p:spPr>
          <a:xfrm flipH="1">
            <a:off x="6792687" y="2098790"/>
            <a:ext cx="786280" cy="811301"/>
          </a:xfrm>
          <a:prstGeom prst="straightConnector1">
            <a:avLst/>
          </a:prstGeom>
          <a:ln w="381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FB85FCD1-1AEE-0819-E5E2-29003F8C930B}"/>
              </a:ext>
            </a:extLst>
          </p:cNvPr>
          <p:cNvSpPr/>
          <p:nvPr/>
        </p:nvSpPr>
        <p:spPr>
          <a:xfrm>
            <a:off x="4940691" y="5556057"/>
            <a:ext cx="2513285" cy="1098876"/>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D35D063-0F28-2840-050F-42378018DC06}"/>
              </a:ext>
            </a:extLst>
          </p:cNvPr>
          <p:cNvSpPr/>
          <p:nvPr/>
        </p:nvSpPr>
        <p:spPr>
          <a:xfrm>
            <a:off x="1069248" y="862906"/>
            <a:ext cx="10649749" cy="4387894"/>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8F5812-94F7-42C8-D24F-1E639297EA91}"/>
              </a:ext>
            </a:extLst>
          </p:cNvPr>
          <p:cNvSpPr/>
          <p:nvPr/>
        </p:nvSpPr>
        <p:spPr>
          <a:xfrm>
            <a:off x="9309390" y="950388"/>
            <a:ext cx="1813362" cy="115511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NOAA HRRR Atmospheric Model</a:t>
            </a:r>
          </a:p>
        </p:txBody>
      </p:sp>
    </p:spTree>
    <p:extLst>
      <p:ext uri="{BB962C8B-B14F-4D97-AF65-F5344CB8AC3E}">
        <p14:creationId xmlns:p14="http://schemas.microsoft.com/office/powerpoint/2010/main" val="163132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56941-87C8-7CB5-FCB7-D346409A86D6}"/>
              </a:ext>
            </a:extLst>
          </p:cNvPr>
          <p:cNvSpPr>
            <a:spLocks noGrp="1"/>
          </p:cNvSpPr>
          <p:nvPr>
            <p:ph type="title"/>
          </p:nvPr>
        </p:nvSpPr>
        <p:spPr/>
        <p:txBody>
          <a:bodyPr>
            <a:noAutofit/>
          </a:bodyPr>
          <a:lstStyle/>
          <a:p>
            <a:r>
              <a:rPr lang="en-US" sz="3600" u="sng" dirty="0"/>
              <a:t>S</a:t>
            </a:r>
            <a:r>
              <a:rPr lang="en-US" sz="3600" dirty="0"/>
              <a:t>moke </a:t>
            </a:r>
            <a:r>
              <a:rPr lang="en-US" sz="3600" u="sng" dirty="0"/>
              <a:t>Im</a:t>
            </a:r>
            <a:r>
              <a:rPr lang="en-US" sz="3600" dirty="0"/>
              <a:t>pact </a:t>
            </a:r>
            <a:r>
              <a:rPr lang="en-US" sz="3600" u="sng" dirty="0"/>
              <a:t>A</a:t>
            </a:r>
            <a:r>
              <a:rPr lang="en-US" sz="3600" dirty="0"/>
              <a:t>ssessment </a:t>
            </a:r>
            <a:r>
              <a:rPr lang="en-US" sz="3600" u="sng" dirty="0"/>
              <a:t>S</a:t>
            </a:r>
            <a:r>
              <a:rPr lang="en-US" sz="3600" dirty="0"/>
              <a:t>ystem – Final Product</a:t>
            </a:r>
          </a:p>
        </p:txBody>
      </p:sp>
      <p:sp>
        <p:nvSpPr>
          <p:cNvPr id="6" name="Slide Number Placeholder 5">
            <a:extLst>
              <a:ext uri="{FF2B5EF4-FFF2-40B4-BE49-F238E27FC236}">
                <a16:creationId xmlns:a16="http://schemas.microsoft.com/office/drawing/2014/main" id="{E5FC09BB-259F-3402-B706-C5DCD2EBFED0}"/>
              </a:ext>
            </a:extLst>
          </p:cNvPr>
          <p:cNvSpPr>
            <a:spLocks noGrp="1"/>
          </p:cNvSpPr>
          <p:nvPr>
            <p:ph type="sldNum" sz="quarter" idx="12"/>
          </p:nvPr>
        </p:nvSpPr>
        <p:spPr/>
        <p:txBody>
          <a:bodyPr/>
          <a:lstStyle/>
          <a:p>
            <a:fld id="{76CFED96-D324-4D05-AD02-20E3E1D2900D}" type="slidenum">
              <a:rPr lang="en-US" altLang="en-US" smtClean="0"/>
              <a:pPr/>
              <a:t>25</a:t>
            </a:fld>
            <a:endParaRPr lang="en-US" altLang="en-US" dirty="0"/>
          </a:p>
        </p:txBody>
      </p:sp>
      <p:pic>
        <p:nvPicPr>
          <p:cNvPr id="9" name="Picture 8">
            <a:extLst>
              <a:ext uri="{FF2B5EF4-FFF2-40B4-BE49-F238E27FC236}">
                <a16:creationId xmlns:a16="http://schemas.microsoft.com/office/drawing/2014/main" id="{3D3A7A5A-A52E-B545-00EC-B7B16113C9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09188" y="1231784"/>
            <a:ext cx="8584490" cy="4879219"/>
          </a:xfrm>
          <a:prstGeom prst="rect">
            <a:avLst/>
          </a:prstGeom>
        </p:spPr>
      </p:pic>
    </p:spTree>
    <p:extLst>
      <p:ext uri="{BB962C8B-B14F-4D97-AF65-F5344CB8AC3E}">
        <p14:creationId xmlns:p14="http://schemas.microsoft.com/office/powerpoint/2010/main" val="2130100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56941-87C8-7CB5-FCB7-D346409A86D6}"/>
              </a:ext>
            </a:extLst>
          </p:cNvPr>
          <p:cNvSpPr>
            <a:spLocks noGrp="1"/>
          </p:cNvSpPr>
          <p:nvPr>
            <p:ph type="title"/>
          </p:nvPr>
        </p:nvSpPr>
        <p:spPr/>
        <p:txBody>
          <a:bodyPr>
            <a:noAutofit/>
          </a:bodyPr>
          <a:lstStyle/>
          <a:p>
            <a:r>
              <a:rPr lang="en-US" sz="3600" u="sng" dirty="0"/>
              <a:t>S</a:t>
            </a:r>
            <a:r>
              <a:rPr lang="en-US" sz="3600" dirty="0"/>
              <a:t>moke </a:t>
            </a:r>
            <a:r>
              <a:rPr lang="en-US" sz="3600" u="sng" dirty="0"/>
              <a:t>Im</a:t>
            </a:r>
            <a:r>
              <a:rPr lang="en-US" sz="3600" dirty="0"/>
              <a:t>pact </a:t>
            </a:r>
            <a:r>
              <a:rPr lang="en-US" sz="3600" u="sng" dirty="0"/>
              <a:t>A</a:t>
            </a:r>
            <a:r>
              <a:rPr lang="en-US" sz="3600" dirty="0"/>
              <a:t>ssessment </a:t>
            </a:r>
            <a:r>
              <a:rPr lang="en-US" sz="3600" u="sng" dirty="0"/>
              <a:t>S</a:t>
            </a:r>
            <a:r>
              <a:rPr lang="en-US" sz="3600" dirty="0"/>
              <a:t>ystem – Final Product</a:t>
            </a:r>
          </a:p>
        </p:txBody>
      </p:sp>
      <p:sp>
        <p:nvSpPr>
          <p:cNvPr id="6" name="Slide Number Placeholder 5">
            <a:extLst>
              <a:ext uri="{FF2B5EF4-FFF2-40B4-BE49-F238E27FC236}">
                <a16:creationId xmlns:a16="http://schemas.microsoft.com/office/drawing/2014/main" id="{E5FC09BB-259F-3402-B706-C5DCD2EBFED0}"/>
              </a:ext>
            </a:extLst>
          </p:cNvPr>
          <p:cNvSpPr>
            <a:spLocks noGrp="1"/>
          </p:cNvSpPr>
          <p:nvPr>
            <p:ph type="sldNum" sz="quarter" idx="12"/>
          </p:nvPr>
        </p:nvSpPr>
        <p:spPr/>
        <p:txBody>
          <a:bodyPr/>
          <a:lstStyle/>
          <a:p>
            <a:fld id="{76CFED96-D324-4D05-AD02-20E3E1D2900D}" type="slidenum">
              <a:rPr lang="en-US" altLang="en-US" smtClean="0"/>
              <a:pPr/>
              <a:t>26</a:t>
            </a:fld>
            <a:endParaRPr lang="en-US" altLang="en-US" dirty="0"/>
          </a:p>
        </p:txBody>
      </p:sp>
      <p:pic>
        <p:nvPicPr>
          <p:cNvPr id="7" name="Picture 6">
            <a:extLst>
              <a:ext uri="{FF2B5EF4-FFF2-40B4-BE49-F238E27FC236}">
                <a16:creationId xmlns:a16="http://schemas.microsoft.com/office/drawing/2014/main" id="{307E2F1A-89A9-2177-1F33-0A4B94787A03}"/>
              </a:ext>
            </a:extLst>
          </p:cNvPr>
          <p:cNvPicPr>
            <a:picLocks noChangeAspect="1"/>
          </p:cNvPicPr>
          <p:nvPr/>
        </p:nvPicPr>
        <p:blipFill>
          <a:blip r:embed="rId3"/>
          <a:srcRect b="10735"/>
          <a:stretch/>
        </p:blipFill>
        <p:spPr>
          <a:xfrm>
            <a:off x="6812038" y="1081850"/>
            <a:ext cx="4491824" cy="2757201"/>
          </a:xfrm>
          <a:prstGeom prst="rect">
            <a:avLst/>
          </a:prstGeom>
        </p:spPr>
      </p:pic>
      <p:pic>
        <p:nvPicPr>
          <p:cNvPr id="8" name="Picture 7">
            <a:extLst>
              <a:ext uri="{FF2B5EF4-FFF2-40B4-BE49-F238E27FC236}">
                <a16:creationId xmlns:a16="http://schemas.microsoft.com/office/drawing/2014/main" id="{0DF7EBEB-D3CE-0686-617B-342B05604DE3}"/>
              </a:ext>
            </a:extLst>
          </p:cNvPr>
          <p:cNvPicPr>
            <a:picLocks noChangeAspect="1"/>
          </p:cNvPicPr>
          <p:nvPr/>
        </p:nvPicPr>
        <p:blipFill>
          <a:blip r:embed="rId3"/>
          <a:srcRect l="22314" t="89583" r="19747" b="1417"/>
          <a:stretch/>
        </p:blipFill>
        <p:spPr>
          <a:xfrm>
            <a:off x="7807569" y="743577"/>
            <a:ext cx="2602523" cy="277991"/>
          </a:xfrm>
          <a:prstGeom prst="rect">
            <a:avLst/>
          </a:prstGeom>
        </p:spPr>
      </p:pic>
      <p:pic>
        <p:nvPicPr>
          <p:cNvPr id="10" name="Picture 9">
            <a:extLst>
              <a:ext uri="{FF2B5EF4-FFF2-40B4-BE49-F238E27FC236}">
                <a16:creationId xmlns:a16="http://schemas.microsoft.com/office/drawing/2014/main" id="{2DE59462-2520-D8AD-83DF-993ECBA11D7A}"/>
              </a:ext>
            </a:extLst>
          </p:cNvPr>
          <p:cNvPicPr>
            <a:picLocks noChangeAspect="1"/>
          </p:cNvPicPr>
          <p:nvPr/>
        </p:nvPicPr>
        <p:blipFill>
          <a:blip r:embed="rId4"/>
          <a:stretch>
            <a:fillRect/>
          </a:stretch>
        </p:blipFill>
        <p:spPr>
          <a:xfrm>
            <a:off x="2814817" y="1139144"/>
            <a:ext cx="3833842" cy="2642612"/>
          </a:xfrm>
          <a:prstGeom prst="rect">
            <a:avLst/>
          </a:prstGeom>
        </p:spPr>
      </p:pic>
      <p:sp>
        <p:nvSpPr>
          <p:cNvPr id="11" name="TextBox 10">
            <a:extLst>
              <a:ext uri="{FF2B5EF4-FFF2-40B4-BE49-F238E27FC236}">
                <a16:creationId xmlns:a16="http://schemas.microsoft.com/office/drawing/2014/main" id="{D6BD8EBA-134C-6CD1-81AA-8DEDCAF577EF}"/>
              </a:ext>
            </a:extLst>
          </p:cNvPr>
          <p:cNvSpPr txBox="1"/>
          <p:nvPr/>
        </p:nvSpPr>
        <p:spPr>
          <a:xfrm>
            <a:off x="1129257" y="1993678"/>
            <a:ext cx="1433031" cy="646331"/>
          </a:xfrm>
          <a:prstGeom prst="rect">
            <a:avLst/>
          </a:prstGeom>
          <a:noFill/>
        </p:spPr>
        <p:txBody>
          <a:bodyPr wrap="square" rtlCol="0">
            <a:spAutoFit/>
          </a:bodyPr>
          <a:lstStyle/>
          <a:p>
            <a:r>
              <a:rPr lang="en-US" dirty="0"/>
              <a:t>Fort Collins - West</a:t>
            </a:r>
          </a:p>
        </p:txBody>
      </p:sp>
      <p:sp>
        <p:nvSpPr>
          <p:cNvPr id="12" name="TextBox 11">
            <a:extLst>
              <a:ext uri="{FF2B5EF4-FFF2-40B4-BE49-F238E27FC236}">
                <a16:creationId xmlns:a16="http://schemas.microsoft.com/office/drawing/2014/main" id="{E5EE3FA9-C046-9A96-38AE-9BA9DA214F7D}"/>
              </a:ext>
            </a:extLst>
          </p:cNvPr>
          <p:cNvSpPr txBox="1"/>
          <p:nvPr/>
        </p:nvSpPr>
        <p:spPr>
          <a:xfrm>
            <a:off x="1006839" y="4854860"/>
            <a:ext cx="1677869" cy="369332"/>
          </a:xfrm>
          <a:prstGeom prst="rect">
            <a:avLst/>
          </a:prstGeom>
          <a:noFill/>
        </p:spPr>
        <p:txBody>
          <a:bodyPr wrap="square" rtlCol="0">
            <a:spAutoFit/>
          </a:bodyPr>
          <a:lstStyle/>
          <a:p>
            <a:r>
              <a:rPr lang="en-US" dirty="0"/>
              <a:t>Golden - NREL</a:t>
            </a:r>
          </a:p>
        </p:txBody>
      </p:sp>
      <p:pic>
        <p:nvPicPr>
          <p:cNvPr id="13" name="Picture 12">
            <a:extLst>
              <a:ext uri="{FF2B5EF4-FFF2-40B4-BE49-F238E27FC236}">
                <a16:creationId xmlns:a16="http://schemas.microsoft.com/office/drawing/2014/main" id="{2BE93E3C-EA23-9B46-5610-8DE5E0504A17}"/>
              </a:ext>
            </a:extLst>
          </p:cNvPr>
          <p:cNvPicPr>
            <a:picLocks noChangeAspect="1"/>
          </p:cNvPicPr>
          <p:nvPr/>
        </p:nvPicPr>
        <p:blipFill>
          <a:blip r:embed="rId5"/>
          <a:stretch>
            <a:fillRect/>
          </a:stretch>
        </p:blipFill>
        <p:spPr>
          <a:xfrm>
            <a:off x="2814817" y="3929483"/>
            <a:ext cx="3822681" cy="2642616"/>
          </a:xfrm>
          <a:prstGeom prst="rect">
            <a:avLst/>
          </a:prstGeom>
        </p:spPr>
      </p:pic>
      <p:pic>
        <p:nvPicPr>
          <p:cNvPr id="15" name="Picture 14">
            <a:extLst>
              <a:ext uri="{FF2B5EF4-FFF2-40B4-BE49-F238E27FC236}">
                <a16:creationId xmlns:a16="http://schemas.microsoft.com/office/drawing/2014/main" id="{363D0A72-2AE2-0838-98F3-5912DFB49388}"/>
              </a:ext>
            </a:extLst>
          </p:cNvPr>
          <p:cNvPicPr>
            <a:picLocks noChangeAspect="1"/>
          </p:cNvPicPr>
          <p:nvPr/>
        </p:nvPicPr>
        <p:blipFill>
          <a:blip r:embed="rId6"/>
          <a:srcRect b="9725"/>
          <a:stretch/>
        </p:blipFill>
        <p:spPr>
          <a:xfrm>
            <a:off x="6812039" y="3905806"/>
            <a:ext cx="4491823" cy="2795041"/>
          </a:xfrm>
          <a:prstGeom prst="rect">
            <a:avLst/>
          </a:prstGeom>
        </p:spPr>
      </p:pic>
    </p:spTree>
    <p:extLst>
      <p:ext uri="{BB962C8B-B14F-4D97-AF65-F5344CB8AC3E}">
        <p14:creationId xmlns:p14="http://schemas.microsoft.com/office/powerpoint/2010/main" val="95714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375E-5582-D600-C820-2E304BB74589}"/>
              </a:ext>
            </a:extLst>
          </p:cNvPr>
          <p:cNvSpPr>
            <a:spLocks noGrp="1"/>
          </p:cNvSpPr>
          <p:nvPr>
            <p:ph type="title"/>
          </p:nvPr>
        </p:nvSpPr>
        <p:spPr/>
        <p:txBody>
          <a:bodyPr>
            <a:normAutofit fontScale="90000"/>
          </a:bodyPr>
          <a:lstStyle/>
          <a:p>
            <a:r>
              <a:rPr lang="en-US" dirty="0"/>
              <a:t>Conclusions &amp; Outcomes</a:t>
            </a:r>
          </a:p>
        </p:txBody>
      </p:sp>
      <p:sp>
        <p:nvSpPr>
          <p:cNvPr id="3" name="Content Placeholder 2">
            <a:extLst>
              <a:ext uri="{FF2B5EF4-FFF2-40B4-BE49-F238E27FC236}">
                <a16:creationId xmlns:a16="http://schemas.microsoft.com/office/drawing/2014/main" id="{2935DC1F-8FE9-F98F-3764-696956DC6919}"/>
              </a:ext>
            </a:extLst>
          </p:cNvPr>
          <p:cNvSpPr>
            <a:spLocks noGrp="1"/>
          </p:cNvSpPr>
          <p:nvPr>
            <p:ph idx="1"/>
          </p:nvPr>
        </p:nvSpPr>
        <p:spPr/>
        <p:txBody>
          <a:bodyPr/>
          <a:lstStyle/>
          <a:p>
            <a:r>
              <a:rPr lang="en-US" dirty="0"/>
              <a:t>Successfully developed an algorithm that seems to reasonably classify smokey days</a:t>
            </a:r>
          </a:p>
          <a:p>
            <a:pPr lvl="1"/>
            <a:r>
              <a:rPr lang="en-US" dirty="0"/>
              <a:t>Based on case study from this summer</a:t>
            </a:r>
          </a:p>
          <a:p>
            <a:pPr lvl="1"/>
            <a:r>
              <a:rPr lang="en-US" dirty="0"/>
              <a:t>Comparisons to literature</a:t>
            </a:r>
          </a:p>
          <a:p>
            <a:r>
              <a:rPr lang="en-US" dirty="0"/>
              <a:t>Ran algorithm for 2020 – 2024 ozone season (May – September)</a:t>
            </a:r>
          </a:p>
          <a:p>
            <a:r>
              <a:rPr lang="en-US" dirty="0"/>
              <a:t>Developed an interactive web map dashboard for public &amp; agency officials to see ground level smoke impact </a:t>
            </a:r>
          </a:p>
          <a:p>
            <a:r>
              <a:rPr lang="en-US" dirty="0"/>
              <a:t>This model could be applied to other regions that are doing SIP planning</a:t>
            </a:r>
          </a:p>
          <a:p>
            <a:pPr lvl="1"/>
            <a:r>
              <a:rPr lang="en-US" dirty="0"/>
              <a:t>All you need is local monitoring data  </a:t>
            </a:r>
          </a:p>
          <a:p>
            <a:endParaRPr lang="en-US" dirty="0"/>
          </a:p>
        </p:txBody>
      </p:sp>
      <p:sp>
        <p:nvSpPr>
          <p:cNvPr id="6" name="Slide Number Placeholder 5">
            <a:extLst>
              <a:ext uri="{FF2B5EF4-FFF2-40B4-BE49-F238E27FC236}">
                <a16:creationId xmlns:a16="http://schemas.microsoft.com/office/drawing/2014/main" id="{0C034E60-7C6D-5A71-D6DD-9445A3BD2482}"/>
              </a:ext>
            </a:extLst>
          </p:cNvPr>
          <p:cNvSpPr>
            <a:spLocks noGrp="1"/>
          </p:cNvSpPr>
          <p:nvPr>
            <p:ph type="sldNum" sz="quarter" idx="12"/>
          </p:nvPr>
        </p:nvSpPr>
        <p:spPr/>
        <p:txBody>
          <a:bodyPr/>
          <a:lstStyle/>
          <a:p>
            <a:fld id="{76CFED96-D324-4D05-AD02-20E3E1D2900D}" type="slidenum">
              <a:rPr lang="en-US" altLang="en-US" smtClean="0"/>
              <a:pPr/>
              <a:t>27</a:t>
            </a:fld>
            <a:endParaRPr lang="en-US" altLang="en-US" dirty="0"/>
          </a:p>
        </p:txBody>
      </p:sp>
    </p:spTree>
    <p:extLst>
      <p:ext uri="{BB962C8B-B14F-4D97-AF65-F5344CB8AC3E}">
        <p14:creationId xmlns:p14="http://schemas.microsoft.com/office/powerpoint/2010/main" val="3511235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1DEC20D-CF5C-2748-0B4D-D72B66F1763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E68D9BDA-59B5-DC57-59F6-EEEAED2748AF}"/>
              </a:ext>
            </a:extLst>
          </p:cNvPr>
          <p:cNvSpPr>
            <a:spLocks noGrp="1"/>
          </p:cNvSpPr>
          <p:nvPr>
            <p:ph type="title"/>
          </p:nvPr>
        </p:nvSpPr>
        <p:spPr>
          <a:xfrm>
            <a:off x="931933" y="1162940"/>
            <a:ext cx="4515598" cy="4532120"/>
          </a:xfrm>
        </p:spPr>
        <p:txBody>
          <a:bodyPr anchor="ctr">
            <a:normAutofit/>
          </a:bodyPr>
          <a:lstStyle/>
          <a:p>
            <a:r>
              <a:rPr lang="en-US" sz="4400" dirty="0">
                <a:solidFill>
                  <a:srgbClr val="2A1A00"/>
                </a:solidFill>
              </a:rPr>
              <a:t>Next Steps</a:t>
            </a:r>
            <a:br>
              <a:rPr lang="en-US" sz="4400" dirty="0">
                <a:solidFill>
                  <a:srgbClr val="2A1A00"/>
                </a:solidFill>
              </a:rPr>
            </a:br>
            <a:r>
              <a:rPr lang="en-US" sz="4400" dirty="0">
                <a:solidFill>
                  <a:srgbClr val="2A1A00"/>
                </a:solidFill>
              </a:rPr>
              <a:t>&amp; Improvements</a:t>
            </a:r>
          </a:p>
        </p:txBody>
      </p:sp>
      <p:sp>
        <p:nvSpPr>
          <p:cNvPr id="15" name="Rectangle 14">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10C46E2-0B67-C517-E55F-BAB3E145DEED}"/>
              </a:ext>
            </a:extLst>
          </p:cNvPr>
          <p:cNvSpPr>
            <a:spLocks noGrp="1"/>
          </p:cNvSpPr>
          <p:nvPr>
            <p:ph idx="1"/>
          </p:nvPr>
        </p:nvSpPr>
        <p:spPr>
          <a:xfrm>
            <a:off x="6560821" y="840259"/>
            <a:ext cx="5337810" cy="5584041"/>
          </a:xfrm>
        </p:spPr>
        <p:txBody>
          <a:bodyPr anchor="ctr">
            <a:normAutofit/>
          </a:bodyPr>
          <a:lstStyle/>
          <a:p>
            <a:pPr marL="0" indent="0">
              <a:lnSpc>
                <a:spcPct val="100000"/>
              </a:lnSpc>
              <a:buNone/>
            </a:pPr>
            <a:r>
              <a:rPr lang="en-US" dirty="0"/>
              <a:t>Next Steps</a:t>
            </a:r>
          </a:p>
          <a:p>
            <a:pPr>
              <a:lnSpc>
                <a:spcPct val="100000"/>
              </a:lnSpc>
              <a:spcAft>
                <a:spcPts val="1200"/>
              </a:spcAft>
            </a:pPr>
            <a:r>
              <a:rPr lang="en-US" sz="1800" dirty="0"/>
              <a:t>Comparing to CDPHE’s identified smokey days to check alignment with SIMAS classifications</a:t>
            </a:r>
          </a:p>
          <a:p>
            <a:pPr>
              <a:lnSpc>
                <a:spcPct val="100000"/>
              </a:lnSpc>
              <a:spcAft>
                <a:spcPts val="1200"/>
              </a:spcAft>
            </a:pPr>
            <a:r>
              <a:rPr lang="en-US" sz="1800" dirty="0"/>
              <a:t>Automate algorithm for 2025 and beyond</a:t>
            </a:r>
          </a:p>
          <a:p>
            <a:pPr>
              <a:lnSpc>
                <a:spcPct val="100000"/>
              </a:lnSpc>
            </a:pPr>
            <a:endParaRPr lang="en-US" sz="1800" dirty="0"/>
          </a:p>
          <a:p>
            <a:pPr marL="0" indent="0">
              <a:lnSpc>
                <a:spcPct val="100000"/>
              </a:lnSpc>
              <a:buNone/>
            </a:pPr>
            <a:r>
              <a:rPr lang="en-US" dirty="0"/>
              <a:t>Possible Improvements:</a:t>
            </a:r>
          </a:p>
          <a:p>
            <a:pPr marL="342900" marR="0" lvl="0" indent="-342900">
              <a:lnSpc>
                <a:spcPct val="100000"/>
              </a:lnSpc>
              <a:spcAft>
                <a:spcPts val="1200"/>
              </a:spcAft>
              <a:buFont typeface="Symbol" pitchFamily="2" charset="2"/>
              <a:buChar char=""/>
            </a:pPr>
            <a:r>
              <a:rPr lang="en-US" sz="1800" dirty="0">
                <a:effectLst/>
                <a:ea typeface="Times New Roman" panose="02020603050405020304" pitchFamily="18" charset="0"/>
                <a:cs typeface="Times New Roman" panose="02020603050405020304" pitchFamily="18" charset="0"/>
              </a:rPr>
              <a:t>Station based thresholds versus region-wide </a:t>
            </a:r>
          </a:p>
          <a:p>
            <a:pPr marL="342900" marR="0" lvl="0" indent="-342900">
              <a:lnSpc>
                <a:spcPct val="100000"/>
              </a:lnSpc>
              <a:spcAft>
                <a:spcPts val="1200"/>
              </a:spcAft>
              <a:buFont typeface="Symbol" pitchFamily="2" charset="2"/>
              <a:buChar char=""/>
            </a:pPr>
            <a:r>
              <a:rPr lang="en-US" sz="1800" dirty="0">
                <a:effectLst/>
                <a:ea typeface="Times New Roman" panose="02020603050405020304" pitchFamily="18" charset="0"/>
                <a:cs typeface="Times New Roman" panose="02020603050405020304" pitchFamily="18" charset="0"/>
              </a:rPr>
              <a:t>Utilize low-cost sensor networks, such as </a:t>
            </a:r>
            <a:r>
              <a:rPr lang="en-US" sz="1800" dirty="0" err="1">
                <a:effectLst/>
                <a:ea typeface="Times New Roman" panose="02020603050405020304" pitchFamily="18" charset="0"/>
                <a:cs typeface="Times New Roman" panose="02020603050405020304" pitchFamily="18" charset="0"/>
              </a:rPr>
              <a:t>PurpleAir</a:t>
            </a:r>
            <a:r>
              <a:rPr lang="en-US" sz="1800" dirty="0">
                <a:effectLst/>
                <a:ea typeface="Times New Roman" panose="02020603050405020304" pitchFamily="18" charset="0"/>
                <a:cs typeface="Times New Roman" panose="02020603050405020304" pitchFamily="18" charset="0"/>
              </a:rPr>
              <a:t>, to get more </a:t>
            </a:r>
            <a:r>
              <a:rPr lang="en-US" sz="1800" dirty="0">
                <a:ea typeface="Times New Roman" panose="02020603050405020304" pitchFamily="18" charset="0"/>
                <a:cs typeface="Times New Roman" panose="02020603050405020304" pitchFamily="18" charset="0"/>
              </a:rPr>
              <a:t>spatial coverage of </a:t>
            </a:r>
            <a:r>
              <a:rPr lang="en-US" sz="1800" dirty="0">
                <a:effectLst/>
                <a:ea typeface="Times New Roman" panose="02020603050405020304" pitchFamily="18" charset="0"/>
                <a:cs typeface="Times New Roman" panose="02020603050405020304" pitchFamily="18" charset="0"/>
              </a:rPr>
              <a:t>PM</a:t>
            </a:r>
            <a:r>
              <a:rPr lang="en-US" sz="1800" baseline="-25000" dirty="0">
                <a:effectLst/>
                <a:ea typeface="Times New Roman" panose="02020603050405020304" pitchFamily="18" charset="0"/>
                <a:cs typeface="Times New Roman" panose="02020603050405020304" pitchFamily="18" charset="0"/>
              </a:rPr>
              <a:t>2.5</a:t>
            </a:r>
            <a:r>
              <a:rPr lang="en-US" sz="1800" dirty="0">
                <a:effectLst/>
                <a:ea typeface="Times New Roman" panose="02020603050405020304" pitchFamily="18" charset="0"/>
                <a:cs typeface="Times New Roman" panose="02020603050405020304" pitchFamily="18" charset="0"/>
              </a:rPr>
              <a:t> data</a:t>
            </a:r>
          </a:p>
          <a:p>
            <a:pPr marL="342900" marR="0" lvl="0" indent="-342900">
              <a:lnSpc>
                <a:spcPct val="100000"/>
              </a:lnSpc>
              <a:spcAft>
                <a:spcPts val="1200"/>
              </a:spcAft>
              <a:buFont typeface="Symbol" pitchFamily="2" charset="2"/>
              <a:buChar char=""/>
            </a:pPr>
            <a:r>
              <a:rPr lang="en-US" sz="1800" dirty="0">
                <a:effectLst/>
                <a:ea typeface="Times New Roman" panose="02020603050405020304" pitchFamily="18" charset="0"/>
                <a:cs typeface="Times New Roman" panose="02020603050405020304" pitchFamily="18" charset="0"/>
              </a:rPr>
              <a:t>Additional ranges of HRRR-Smoke values could be determined to add more complexity to the model</a:t>
            </a:r>
          </a:p>
        </p:txBody>
      </p:sp>
      <p:sp>
        <p:nvSpPr>
          <p:cNvPr id="6" name="Slide Number Placeholder 5">
            <a:extLst>
              <a:ext uri="{FF2B5EF4-FFF2-40B4-BE49-F238E27FC236}">
                <a16:creationId xmlns:a16="http://schemas.microsoft.com/office/drawing/2014/main" id="{1FD335A8-ED4F-20DA-9BC1-FBCC33DC0D50}"/>
              </a:ext>
            </a:extLst>
          </p:cNvPr>
          <p:cNvSpPr>
            <a:spLocks noGrp="1"/>
          </p:cNvSpPr>
          <p:nvPr>
            <p:ph type="sldNum" sz="quarter" idx="12"/>
          </p:nvPr>
        </p:nvSpPr>
        <p:spPr>
          <a:xfrm>
            <a:off x="10049164" y="6375679"/>
            <a:ext cx="1380836" cy="345796"/>
          </a:xfrm>
        </p:spPr>
        <p:txBody>
          <a:bodyPr>
            <a:normAutofit/>
          </a:bodyPr>
          <a:lstStyle/>
          <a:p>
            <a:pPr>
              <a:spcAft>
                <a:spcPts val="600"/>
              </a:spcAft>
            </a:pPr>
            <a:fld id="{76CFED96-D324-4D05-AD02-20E3E1D2900D}" type="slidenum">
              <a:rPr lang="en-US" altLang="en-US" smtClean="0"/>
              <a:pPr>
                <a:spcAft>
                  <a:spcPts val="600"/>
                </a:spcAft>
              </a:pPr>
              <a:t>28</a:t>
            </a:fld>
            <a:endParaRPr lang="en-US" altLang="en-US"/>
          </a:p>
        </p:txBody>
      </p:sp>
    </p:spTree>
    <p:extLst>
      <p:ext uri="{BB962C8B-B14F-4D97-AF65-F5344CB8AC3E}">
        <p14:creationId xmlns:p14="http://schemas.microsoft.com/office/powerpoint/2010/main" val="3847677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D9A2-3475-4340-E9BE-3CAEE652938C}"/>
              </a:ext>
            </a:extLst>
          </p:cNvPr>
          <p:cNvSpPr>
            <a:spLocks noGrp="1"/>
          </p:cNvSpPr>
          <p:nvPr>
            <p:ph type="title"/>
          </p:nvPr>
        </p:nvSpPr>
        <p:spPr/>
        <p:txBody>
          <a:bodyPr>
            <a:normAutofit/>
          </a:bodyPr>
          <a:lstStyle/>
          <a:p>
            <a:r>
              <a:rPr lang="en-US" sz="6000" dirty="0"/>
              <a:t>Questions</a:t>
            </a:r>
          </a:p>
        </p:txBody>
      </p:sp>
      <p:sp>
        <p:nvSpPr>
          <p:cNvPr id="3" name="Text Placeholder 2">
            <a:extLst>
              <a:ext uri="{FF2B5EF4-FFF2-40B4-BE49-F238E27FC236}">
                <a16:creationId xmlns:a16="http://schemas.microsoft.com/office/drawing/2014/main" id="{0DA1493E-D48E-A78B-5CCD-12F8C2668696}"/>
              </a:ext>
            </a:extLst>
          </p:cNvPr>
          <p:cNvSpPr>
            <a:spLocks noGrp="1"/>
          </p:cNvSpPr>
          <p:nvPr>
            <p:ph type="body" idx="1"/>
          </p:nvPr>
        </p:nvSpPr>
        <p:spPr/>
        <p:txBody>
          <a:bodyPr/>
          <a:lstStyle/>
          <a:p>
            <a:r>
              <a:rPr lang="en-US" dirty="0"/>
              <a:t>Thank you for Listening!</a:t>
            </a:r>
          </a:p>
        </p:txBody>
      </p:sp>
      <p:pic>
        <p:nvPicPr>
          <p:cNvPr id="4" name="Picture 3" descr="A blue triangle with a wave in the middle&#10;&#10;Description automatically generated">
            <a:extLst>
              <a:ext uri="{FF2B5EF4-FFF2-40B4-BE49-F238E27FC236}">
                <a16:creationId xmlns:a16="http://schemas.microsoft.com/office/drawing/2014/main" id="{20B884F9-A153-6130-D576-BCA0CC3AF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124" y="4206285"/>
            <a:ext cx="1724988" cy="1087948"/>
          </a:xfrm>
          <a:prstGeom prst="rect">
            <a:avLst/>
          </a:prstGeom>
        </p:spPr>
      </p:pic>
    </p:spTree>
    <p:extLst>
      <p:ext uri="{BB962C8B-B14F-4D97-AF65-F5344CB8AC3E}">
        <p14:creationId xmlns:p14="http://schemas.microsoft.com/office/powerpoint/2010/main" val="2032724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a:extLst>
            <a:ext uri="{FF2B5EF4-FFF2-40B4-BE49-F238E27FC236}">
              <a16:creationId xmlns:a16="http://schemas.microsoft.com/office/drawing/2014/main" id="{FD5C33FB-392D-D79D-51AB-A95F0510E057}"/>
            </a:ext>
          </a:extLst>
        </p:cNvPr>
        <p:cNvGrpSpPr/>
        <p:nvPr/>
      </p:nvGrpSpPr>
      <p:grpSpPr>
        <a:xfrm>
          <a:off x="0" y="0"/>
          <a:ext cx="0" cy="0"/>
          <a:chOff x="0" y="0"/>
          <a:chExt cx="0" cy="0"/>
        </a:xfrm>
      </p:grpSpPr>
      <p:sp>
        <p:nvSpPr>
          <p:cNvPr id="342" name="Google Shape;342;p3">
            <a:extLst>
              <a:ext uri="{FF2B5EF4-FFF2-40B4-BE49-F238E27FC236}">
                <a16:creationId xmlns:a16="http://schemas.microsoft.com/office/drawing/2014/main" id="{D802F254-50D9-AF27-C2E6-3CF5BEDD5975}"/>
              </a:ext>
            </a:extLst>
          </p:cNvPr>
          <p:cNvSpPr/>
          <p:nvPr/>
        </p:nvSpPr>
        <p:spPr>
          <a:xfrm>
            <a:off x="7280659" y="4063"/>
            <a:ext cx="4907277" cy="684986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Gill Sans"/>
              <a:ea typeface="Gill Sans"/>
              <a:cs typeface="Gill Sans"/>
              <a:sym typeface="Gill Sans"/>
            </a:endParaRPr>
          </a:p>
        </p:txBody>
      </p:sp>
      <p:sp>
        <p:nvSpPr>
          <p:cNvPr id="343" name="Google Shape;343;p3">
            <a:extLst>
              <a:ext uri="{FF2B5EF4-FFF2-40B4-BE49-F238E27FC236}">
                <a16:creationId xmlns:a16="http://schemas.microsoft.com/office/drawing/2014/main" id="{9B22DD71-B17F-E2E9-C147-9842721C0938}"/>
              </a:ext>
            </a:extLst>
          </p:cNvPr>
          <p:cNvSpPr txBox="1"/>
          <p:nvPr/>
        </p:nvSpPr>
        <p:spPr>
          <a:xfrm>
            <a:off x="11703981" y="6359482"/>
            <a:ext cx="220980" cy="221365"/>
          </a:xfrm>
          <a:prstGeom prst="rect">
            <a:avLst/>
          </a:prstGeom>
          <a:noFill/>
          <a:ln>
            <a:noFill/>
          </a:ln>
        </p:spPr>
        <p:txBody>
          <a:bodyPr spcFirstLastPara="1" wrap="square" lIns="0" tIns="16075" rIns="0" bIns="0" anchor="t" anchorCtr="0">
            <a:spAutoFit/>
          </a:bodyPr>
          <a:lstStyle/>
          <a:p>
            <a:pPr marL="16933" marR="0" lvl="0" indent="0" algn="l" rtl="0">
              <a:spcBef>
                <a:spcPts val="0"/>
              </a:spcBef>
              <a:spcAft>
                <a:spcPts val="0"/>
              </a:spcAft>
              <a:buNone/>
            </a:pPr>
            <a:r>
              <a:rPr lang="en-US" sz="1333">
                <a:solidFill>
                  <a:srgbClr val="ACACAC"/>
                </a:solidFill>
                <a:latin typeface="Arial"/>
                <a:ea typeface="Arial"/>
                <a:cs typeface="Arial"/>
                <a:sym typeface="Arial"/>
              </a:rPr>
              <a:t>4</a:t>
            </a:r>
            <a:endParaRPr sz="1333">
              <a:solidFill>
                <a:schemeClr val="dk1"/>
              </a:solidFill>
              <a:latin typeface="Arial"/>
              <a:ea typeface="Arial"/>
              <a:cs typeface="Arial"/>
              <a:sym typeface="Arial"/>
            </a:endParaRPr>
          </a:p>
        </p:txBody>
      </p:sp>
      <p:sp>
        <p:nvSpPr>
          <p:cNvPr id="344" name="Google Shape;344;p3">
            <a:extLst>
              <a:ext uri="{FF2B5EF4-FFF2-40B4-BE49-F238E27FC236}">
                <a16:creationId xmlns:a16="http://schemas.microsoft.com/office/drawing/2014/main" id="{D3821516-EE4C-2E15-FA79-F767A5BCFDA5}"/>
              </a:ext>
            </a:extLst>
          </p:cNvPr>
          <p:cNvSpPr/>
          <p:nvPr/>
        </p:nvSpPr>
        <p:spPr>
          <a:xfrm>
            <a:off x="7280660" y="0"/>
            <a:ext cx="3387" cy="6858000"/>
          </a:xfrm>
          <a:custGeom>
            <a:avLst/>
            <a:gdLst/>
            <a:ahLst/>
            <a:cxnLst/>
            <a:rect l="l" t="t" r="r" b="b"/>
            <a:pathLst>
              <a:path w="2539" h="5143500" extrusionOk="0">
                <a:moveTo>
                  <a:pt x="2141" y="0"/>
                </a:moveTo>
                <a:lnTo>
                  <a:pt x="0" y="5143497"/>
                </a:lnTo>
              </a:path>
            </a:pathLst>
          </a:custGeom>
          <a:noFill/>
          <a:ln w="571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Gill Sans"/>
              <a:ea typeface="Gill Sans"/>
              <a:cs typeface="Gill Sans"/>
              <a:sym typeface="Gill Sans"/>
            </a:endParaRPr>
          </a:p>
        </p:txBody>
      </p:sp>
      <p:sp>
        <p:nvSpPr>
          <p:cNvPr id="345" name="Google Shape;345;p3">
            <a:extLst>
              <a:ext uri="{FF2B5EF4-FFF2-40B4-BE49-F238E27FC236}">
                <a16:creationId xmlns:a16="http://schemas.microsoft.com/office/drawing/2014/main" id="{0FA25682-3B78-466B-5C4E-93F99F2DBBE4}"/>
              </a:ext>
            </a:extLst>
          </p:cNvPr>
          <p:cNvSpPr txBox="1"/>
          <p:nvPr/>
        </p:nvSpPr>
        <p:spPr>
          <a:xfrm>
            <a:off x="958339" y="1842560"/>
            <a:ext cx="6232150" cy="3777079"/>
          </a:xfrm>
          <a:prstGeom prst="rect">
            <a:avLst/>
          </a:prstGeom>
          <a:noFill/>
          <a:ln>
            <a:noFill/>
          </a:ln>
        </p:spPr>
        <p:txBody>
          <a:bodyPr spcFirstLastPara="1" wrap="square" lIns="0" tIns="82950" rIns="0" bIns="0" anchor="t" anchorCtr="0">
            <a:spAutoFit/>
          </a:bodyPr>
          <a:lstStyle/>
          <a:p>
            <a:pPr marL="361420" marR="0" lvl="0" indent="-342900" algn="l" rtl="0">
              <a:spcBef>
                <a:spcPts val="0"/>
              </a:spcBef>
              <a:spcAft>
                <a:spcPts val="0"/>
              </a:spcAft>
              <a:buClr>
                <a:srgbClr val="000000"/>
              </a:buClr>
              <a:buSzPts val="2000"/>
              <a:buFont typeface="Arial" panose="020B0604020202020204" pitchFamily="34" charset="0"/>
              <a:buChar char="•"/>
            </a:pPr>
            <a:r>
              <a:rPr lang="en-US" sz="2000" i="0" u="none" strike="noStrike" dirty="0">
                <a:solidFill>
                  <a:srgbClr val="000000"/>
                </a:solidFill>
                <a:latin typeface="Calibri"/>
                <a:ea typeface="Calibri"/>
                <a:cs typeface="Calibri"/>
                <a:sym typeface="Calibri"/>
              </a:rPr>
              <a:t>Denver Metro/North Front Range region is currently in Severe nonattainment for the 2008 ground-level ozone standard of 75 ppb and Serious nonattainment for the 2015 ozone standard of 70 ppb </a:t>
            </a:r>
          </a:p>
          <a:p>
            <a:pPr marL="18520" marR="0" lvl="0" algn="l" rtl="0">
              <a:spcBef>
                <a:spcPts val="0"/>
              </a:spcBef>
              <a:spcAft>
                <a:spcPts val="0"/>
              </a:spcAft>
              <a:buClr>
                <a:srgbClr val="000000"/>
              </a:buClr>
              <a:buSzPts val="2000"/>
            </a:pPr>
            <a:endParaRPr lang="en-US" sz="1000" i="0" u="none" strike="noStrike" dirty="0">
              <a:solidFill>
                <a:srgbClr val="000000"/>
              </a:solidFill>
              <a:latin typeface="Calibri"/>
              <a:ea typeface="Calibri"/>
              <a:cs typeface="Calibri"/>
              <a:sym typeface="Calibri"/>
            </a:endParaRPr>
          </a:p>
          <a:p>
            <a:pPr marL="361420" marR="0" lvl="0" indent="-342900" algn="l" rtl="0">
              <a:spcBef>
                <a:spcPts val="0"/>
              </a:spcBef>
              <a:spcAft>
                <a:spcPts val="0"/>
              </a:spcAft>
              <a:buClr>
                <a:srgbClr val="000000"/>
              </a:buClr>
              <a:buSzPts val="2000"/>
              <a:buFont typeface="Arial" panose="020B0604020202020204" pitchFamily="34" charset="0"/>
              <a:buChar char="•"/>
            </a:pPr>
            <a:r>
              <a:rPr lang="en-US" sz="2000" dirty="0">
                <a:solidFill>
                  <a:srgbClr val="000000"/>
                </a:solidFill>
                <a:latin typeface="Calibri"/>
                <a:ea typeface="Calibri"/>
                <a:cs typeface="Calibri"/>
                <a:sym typeface="Calibri"/>
              </a:rPr>
              <a:t>The RAQC leads the development of state implementation plans (SIPs) in DN/NFR region in partnership with CDPHE</a:t>
            </a:r>
          </a:p>
          <a:p>
            <a:pPr marL="818620" lvl="1" indent="-342900">
              <a:buClr>
                <a:srgbClr val="000000"/>
              </a:buClr>
              <a:buSzPts val="2000"/>
              <a:buFont typeface="Arial" panose="020B0604020202020204" pitchFamily="34" charset="0"/>
              <a:buChar char="•"/>
            </a:pPr>
            <a:r>
              <a:rPr lang="en-US" sz="2000" dirty="0">
                <a:solidFill>
                  <a:srgbClr val="000000"/>
                </a:solidFill>
                <a:latin typeface="Calibri"/>
                <a:ea typeface="Calibri"/>
                <a:cs typeface="Calibri"/>
                <a:sym typeface="Calibri"/>
              </a:rPr>
              <a:t>Modeling needed, baseline modeling years 2020-24</a:t>
            </a:r>
          </a:p>
          <a:p>
            <a:pPr marL="18520" marR="0" lvl="0" algn="l" rtl="0">
              <a:spcBef>
                <a:spcPts val="0"/>
              </a:spcBef>
              <a:spcAft>
                <a:spcPts val="0"/>
              </a:spcAft>
              <a:buClr>
                <a:srgbClr val="000000"/>
              </a:buClr>
              <a:buSzPts val="2000"/>
            </a:pPr>
            <a:endParaRPr lang="en-US" sz="1000" dirty="0">
              <a:solidFill>
                <a:srgbClr val="000000"/>
              </a:solidFill>
              <a:latin typeface="Calibri"/>
              <a:ea typeface="Calibri"/>
              <a:cs typeface="Calibri"/>
              <a:sym typeface="Calibri"/>
            </a:endParaRPr>
          </a:p>
          <a:p>
            <a:pPr marL="361420" indent="-342900">
              <a:buClr>
                <a:srgbClr val="000000"/>
              </a:buClr>
              <a:buSzPts val="2000"/>
              <a:buFont typeface="Arial" panose="020B0604020202020204" pitchFamily="34" charset="0"/>
              <a:buChar char="•"/>
            </a:pPr>
            <a:r>
              <a:rPr lang="en-US" sz="2000" u="sng" dirty="0">
                <a:solidFill>
                  <a:schemeClr val="hlink"/>
                </a:solidFill>
                <a:latin typeface="Calibri"/>
                <a:ea typeface="Calibri"/>
                <a:cs typeface="Calibri"/>
                <a:sym typeface="Calibri"/>
                <a:hlinkClick r:id="rId4"/>
              </a:rPr>
              <a:t>EPA Data Clarification Memo</a:t>
            </a:r>
            <a:r>
              <a:rPr lang="en-US" sz="2000" dirty="0">
                <a:solidFill>
                  <a:schemeClr val="dk1"/>
                </a:solidFill>
                <a:latin typeface="Calibri"/>
                <a:ea typeface="Calibri"/>
                <a:cs typeface="Calibri"/>
                <a:sym typeface="Calibri"/>
              </a:rPr>
              <a:t> allows unrepresentative smokey days to be excluded from average in each year</a:t>
            </a:r>
          </a:p>
          <a:p>
            <a:pPr marL="361420" indent="-342900">
              <a:buClr>
                <a:srgbClr val="000000"/>
              </a:buClr>
              <a:buSzPts val="2000"/>
              <a:buFont typeface="Arial" panose="020B0604020202020204" pitchFamily="34" charset="0"/>
              <a:buChar char="•"/>
            </a:pPr>
            <a:endParaRPr lang="en-US" sz="2000" dirty="0">
              <a:solidFill>
                <a:schemeClr val="dk1"/>
              </a:solidFill>
              <a:latin typeface="Calibri"/>
              <a:ea typeface="Calibri"/>
              <a:cs typeface="Calibri"/>
              <a:sym typeface="Calibri"/>
            </a:endParaRPr>
          </a:p>
        </p:txBody>
      </p:sp>
      <p:sp>
        <p:nvSpPr>
          <p:cNvPr id="347" name="Google Shape;347;p3">
            <a:extLst>
              <a:ext uri="{FF2B5EF4-FFF2-40B4-BE49-F238E27FC236}">
                <a16:creationId xmlns:a16="http://schemas.microsoft.com/office/drawing/2014/main" id="{45BEC774-5306-69CA-4502-DA1E20E06E1F}"/>
              </a:ext>
            </a:extLst>
          </p:cNvPr>
          <p:cNvSpPr txBox="1"/>
          <p:nvPr/>
        </p:nvSpPr>
        <p:spPr>
          <a:xfrm>
            <a:off x="896564" y="262746"/>
            <a:ext cx="63557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dirty="0">
                <a:solidFill>
                  <a:schemeClr val="dk1"/>
                </a:solidFill>
                <a:latin typeface="Gill Sans"/>
                <a:ea typeface="Gill Sans"/>
                <a:cs typeface="Gill Sans"/>
                <a:sym typeface="Gill Sans"/>
              </a:rPr>
              <a:t>Smoke Impacts – Ozone Planning Needs</a:t>
            </a:r>
            <a:endParaRPr dirty="0"/>
          </a:p>
        </p:txBody>
      </p:sp>
    </p:spTree>
    <p:extLst>
      <p:ext uri="{BB962C8B-B14F-4D97-AF65-F5344CB8AC3E}">
        <p14:creationId xmlns:p14="http://schemas.microsoft.com/office/powerpoint/2010/main" val="3722333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4F75-26AA-52D8-CFC1-E008706DED3B}"/>
              </a:ext>
            </a:extLst>
          </p:cNvPr>
          <p:cNvSpPr>
            <a:spLocks noGrp="1"/>
          </p:cNvSpPr>
          <p:nvPr>
            <p:ph type="title"/>
          </p:nvPr>
        </p:nvSpPr>
        <p:spPr/>
        <p:txBody>
          <a:bodyPr>
            <a:normAutofit fontScale="90000"/>
          </a:bodyPr>
          <a:lstStyle/>
          <a:p>
            <a:r>
              <a:rPr lang="en-US" dirty="0"/>
              <a:t>Determination of Cut-Points</a:t>
            </a:r>
          </a:p>
        </p:txBody>
      </p:sp>
      <p:sp>
        <p:nvSpPr>
          <p:cNvPr id="3" name="Content Placeholder 2">
            <a:extLst>
              <a:ext uri="{FF2B5EF4-FFF2-40B4-BE49-F238E27FC236}">
                <a16:creationId xmlns:a16="http://schemas.microsoft.com/office/drawing/2014/main" id="{26C08071-3F5E-4CFD-C56F-5D412E41AB4B}"/>
              </a:ext>
            </a:extLst>
          </p:cNvPr>
          <p:cNvSpPr>
            <a:spLocks noGrp="1"/>
          </p:cNvSpPr>
          <p:nvPr>
            <p:ph idx="1"/>
          </p:nvPr>
        </p:nvSpPr>
        <p:spPr/>
        <p:txBody>
          <a:bodyPr/>
          <a:lstStyle/>
          <a:p>
            <a:r>
              <a:rPr lang="en-US" dirty="0"/>
              <a:t>Used 2020 to 2024 data to calculate percentiles for the following</a:t>
            </a:r>
          </a:p>
          <a:p>
            <a:pPr lvl="1"/>
            <a:r>
              <a:rPr lang="en-US" dirty="0"/>
              <a:t>Cutoff point for very high PM2.5 is the 25</a:t>
            </a:r>
            <a:r>
              <a:rPr lang="en-US" baseline="30000" dirty="0"/>
              <a:t>th</a:t>
            </a:r>
            <a:r>
              <a:rPr lang="en-US" dirty="0"/>
              <a:t> percentile daily maximum PM2.5 concentration for days where the HMS smoke layer is heavy at the location of PM2.5 monitors.</a:t>
            </a:r>
          </a:p>
          <a:p>
            <a:pPr lvl="1"/>
            <a:r>
              <a:rPr lang="en-US" dirty="0"/>
              <a:t>Cutoff point for high PM2.5 is the 75</a:t>
            </a:r>
            <a:r>
              <a:rPr lang="en-US" baseline="30000" dirty="0"/>
              <a:t>th</a:t>
            </a:r>
            <a:r>
              <a:rPr lang="en-US" dirty="0"/>
              <a:t> percentile daily maximum PM2.5 concentration for days where there is no HMS smoke layer at the location of PM2.5 monitors.</a:t>
            </a:r>
          </a:p>
          <a:p>
            <a:pPr lvl="1"/>
            <a:r>
              <a:rPr lang="en-US" dirty="0"/>
              <a:t>Cutoff point for the ratio of daily maximum NOAA HRRR model predicted concentration</a:t>
            </a:r>
            <a:r>
              <a:rPr lang="en-US" baseline="30000" dirty="0"/>
              <a:t>&amp;</a:t>
            </a:r>
            <a:r>
              <a:rPr lang="en-US" dirty="0"/>
              <a:t> to daily maximum PM2.5 concentration is the 75</a:t>
            </a:r>
            <a:r>
              <a:rPr lang="en-US" baseline="30000" dirty="0"/>
              <a:t>th</a:t>
            </a:r>
            <a:r>
              <a:rPr lang="en-US" dirty="0"/>
              <a:t> percentile for days where there is no HMS smoke layer at the location of PM2.5 monitors.</a:t>
            </a:r>
          </a:p>
          <a:p>
            <a:pPr lvl="1"/>
            <a:r>
              <a:rPr lang="en-US" dirty="0"/>
              <a:t>Using hourly averages, not daily. </a:t>
            </a:r>
          </a:p>
        </p:txBody>
      </p:sp>
      <p:sp>
        <p:nvSpPr>
          <p:cNvPr id="6" name="Slide Number Placeholder 5">
            <a:extLst>
              <a:ext uri="{FF2B5EF4-FFF2-40B4-BE49-F238E27FC236}">
                <a16:creationId xmlns:a16="http://schemas.microsoft.com/office/drawing/2014/main" id="{D776C6BA-DBDA-C80E-C821-9BCD7A66659A}"/>
              </a:ext>
            </a:extLst>
          </p:cNvPr>
          <p:cNvSpPr>
            <a:spLocks noGrp="1"/>
          </p:cNvSpPr>
          <p:nvPr>
            <p:ph type="sldNum" sz="quarter" idx="12"/>
          </p:nvPr>
        </p:nvSpPr>
        <p:spPr/>
        <p:txBody>
          <a:bodyPr/>
          <a:lstStyle/>
          <a:p>
            <a:fld id="{76CFED96-D324-4D05-AD02-20E3E1D2900D}" type="slidenum">
              <a:rPr lang="en-US" altLang="en-US" smtClean="0"/>
              <a:pPr/>
              <a:t>30</a:t>
            </a:fld>
            <a:endParaRPr lang="en-US" altLang="en-US" dirty="0"/>
          </a:p>
        </p:txBody>
      </p:sp>
      <p:sp>
        <p:nvSpPr>
          <p:cNvPr id="8" name="TextBox 7">
            <a:extLst>
              <a:ext uri="{FF2B5EF4-FFF2-40B4-BE49-F238E27FC236}">
                <a16:creationId xmlns:a16="http://schemas.microsoft.com/office/drawing/2014/main" id="{DF57E360-E096-9225-4F2C-45D552B7CC0F}"/>
              </a:ext>
            </a:extLst>
          </p:cNvPr>
          <p:cNvSpPr txBox="1"/>
          <p:nvPr/>
        </p:nvSpPr>
        <p:spPr>
          <a:xfrm>
            <a:off x="1251677" y="6146481"/>
            <a:ext cx="5000625" cy="369332"/>
          </a:xfrm>
          <a:prstGeom prst="rect">
            <a:avLst/>
          </a:prstGeom>
          <a:noFill/>
        </p:spPr>
        <p:txBody>
          <a:bodyPr wrap="square" rtlCol="0">
            <a:spAutoFit/>
          </a:bodyPr>
          <a:lstStyle/>
          <a:p>
            <a:r>
              <a:rPr lang="en-US" baseline="30000" dirty="0"/>
              <a:t>&amp;</a:t>
            </a:r>
            <a:r>
              <a:rPr lang="en-US" dirty="0"/>
              <a:t>Surface - Mass Density, at 8 meters height</a:t>
            </a:r>
            <a:endParaRPr lang="en-US" baseline="30000" dirty="0"/>
          </a:p>
        </p:txBody>
      </p:sp>
    </p:spTree>
    <p:extLst>
      <p:ext uri="{BB962C8B-B14F-4D97-AF65-F5344CB8AC3E}">
        <p14:creationId xmlns:p14="http://schemas.microsoft.com/office/powerpoint/2010/main" val="114593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
          <p:cNvSpPr/>
          <p:nvPr/>
        </p:nvSpPr>
        <p:spPr>
          <a:xfrm>
            <a:off x="7280659" y="4063"/>
            <a:ext cx="4907277" cy="684986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Gill Sans"/>
              <a:ea typeface="Gill Sans"/>
              <a:cs typeface="Gill Sans"/>
              <a:sym typeface="Gill Sans"/>
            </a:endParaRPr>
          </a:p>
        </p:txBody>
      </p:sp>
      <p:sp>
        <p:nvSpPr>
          <p:cNvPr id="343" name="Google Shape;343;p3"/>
          <p:cNvSpPr txBox="1"/>
          <p:nvPr/>
        </p:nvSpPr>
        <p:spPr>
          <a:xfrm>
            <a:off x="11703981" y="6359482"/>
            <a:ext cx="220980" cy="221365"/>
          </a:xfrm>
          <a:prstGeom prst="rect">
            <a:avLst/>
          </a:prstGeom>
          <a:noFill/>
          <a:ln>
            <a:noFill/>
          </a:ln>
        </p:spPr>
        <p:txBody>
          <a:bodyPr spcFirstLastPara="1" wrap="square" lIns="0" tIns="16075" rIns="0" bIns="0" anchor="t" anchorCtr="0">
            <a:spAutoFit/>
          </a:bodyPr>
          <a:lstStyle/>
          <a:p>
            <a:pPr marL="16933" marR="0" lvl="0" indent="0" algn="l" rtl="0">
              <a:spcBef>
                <a:spcPts val="0"/>
              </a:spcBef>
              <a:spcAft>
                <a:spcPts val="0"/>
              </a:spcAft>
              <a:buNone/>
            </a:pPr>
            <a:r>
              <a:rPr lang="en-US" sz="1333">
                <a:solidFill>
                  <a:srgbClr val="ACACAC"/>
                </a:solidFill>
                <a:latin typeface="Arial"/>
                <a:ea typeface="Arial"/>
                <a:cs typeface="Arial"/>
                <a:sym typeface="Arial"/>
              </a:rPr>
              <a:t>4</a:t>
            </a:r>
            <a:endParaRPr sz="1333">
              <a:solidFill>
                <a:schemeClr val="dk1"/>
              </a:solidFill>
              <a:latin typeface="Arial"/>
              <a:ea typeface="Arial"/>
              <a:cs typeface="Arial"/>
              <a:sym typeface="Arial"/>
            </a:endParaRPr>
          </a:p>
        </p:txBody>
      </p:sp>
      <p:sp>
        <p:nvSpPr>
          <p:cNvPr id="344" name="Google Shape;344;p3"/>
          <p:cNvSpPr/>
          <p:nvPr/>
        </p:nvSpPr>
        <p:spPr>
          <a:xfrm>
            <a:off x="7280660" y="0"/>
            <a:ext cx="3387" cy="6858000"/>
          </a:xfrm>
          <a:custGeom>
            <a:avLst/>
            <a:gdLst/>
            <a:ahLst/>
            <a:cxnLst/>
            <a:rect l="l" t="t" r="r" b="b"/>
            <a:pathLst>
              <a:path w="2539" h="5143500" extrusionOk="0">
                <a:moveTo>
                  <a:pt x="2141" y="0"/>
                </a:moveTo>
                <a:lnTo>
                  <a:pt x="0" y="5143497"/>
                </a:lnTo>
              </a:path>
            </a:pathLst>
          </a:custGeom>
          <a:noFill/>
          <a:ln w="571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Gill Sans"/>
              <a:ea typeface="Gill Sans"/>
              <a:cs typeface="Gill Sans"/>
              <a:sym typeface="Gill Sans"/>
            </a:endParaRPr>
          </a:p>
        </p:txBody>
      </p:sp>
      <p:sp>
        <p:nvSpPr>
          <p:cNvPr id="345" name="Google Shape;345;p3"/>
          <p:cNvSpPr txBox="1"/>
          <p:nvPr/>
        </p:nvSpPr>
        <p:spPr>
          <a:xfrm>
            <a:off x="1020114" y="1763538"/>
            <a:ext cx="6232150" cy="4079726"/>
          </a:xfrm>
          <a:prstGeom prst="rect">
            <a:avLst/>
          </a:prstGeom>
          <a:noFill/>
          <a:ln>
            <a:noFill/>
          </a:ln>
        </p:spPr>
        <p:txBody>
          <a:bodyPr spcFirstLastPara="1" wrap="square" lIns="0" tIns="82950" rIns="0" bIns="0" anchor="t" anchorCtr="0">
            <a:spAutoFit/>
          </a:bodyPr>
          <a:lstStyle/>
          <a:p>
            <a:pPr marL="361420" indent="-342900">
              <a:buClr>
                <a:srgbClr val="000000"/>
              </a:buClr>
              <a:buSzPts val="2000"/>
              <a:buFont typeface="Arial" panose="020B0604020202020204" pitchFamily="34" charset="0"/>
              <a:buChar char="•"/>
            </a:pPr>
            <a:r>
              <a:rPr lang="en-US" sz="2000" dirty="0">
                <a:solidFill>
                  <a:schemeClr val="dk1"/>
                </a:solidFill>
                <a:latin typeface="Calibri"/>
                <a:cs typeface="Calibri"/>
              </a:rPr>
              <a:t>Wildfire smoke can amplify ozone production by transporting more ozone precursors (NOX, VOCs) to the area</a:t>
            </a:r>
          </a:p>
          <a:p>
            <a:pPr marL="818620" lvl="1" indent="-342900">
              <a:buClr>
                <a:srgbClr val="000000"/>
              </a:buClr>
              <a:buSzPts val="2000"/>
              <a:buFont typeface="Arial" panose="020B0604020202020204" pitchFamily="34" charset="0"/>
              <a:buChar char="•"/>
            </a:pPr>
            <a:r>
              <a:rPr lang="en-US" sz="2000" dirty="0">
                <a:solidFill>
                  <a:schemeClr val="dk1"/>
                </a:solidFill>
                <a:latin typeface="Calibri"/>
                <a:cs typeface="Calibri"/>
              </a:rPr>
              <a:t>Can also suppress ozone production by reducing the intensity of the ultraviolet radiation that is necessary for photochemical ozone production</a:t>
            </a:r>
          </a:p>
          <a:p>
            <a:pPr marL="818620" lvl="1" indent="-342900">
              <a:buClr>
                <a:srgbClr val="000000"/>
              </a:buClr>
              <a:buSzPts val="2000"/>
              <a:buFont typeface="Arial" panose="020B0604020202020204" pitchFamily="34" charset="0"/>
              <a:buChar char="•"/>
            </a:pPr>
            <a:r>
              <a:rPr lang="en-US" sz="2000" dirty="0">
                <a:solidFill>
                  <a:schemeClr val="dk1"/>
                </a:solidFill>
                <a:latin typeface="Calibri"/>
                <a:cs typeface="Calibri"/>
              </a:rPr>
              <a:t>Therefore, not representative of local impacts to ozone</a:t>
            </a:r>
          </a:p>
          <a:p>
            <a:pPr marL="18520">
              <a:buClr>
                <a:srgbClr val="000000"/>
              </a:buClr>
              <a:buSzPts val="2000"/>
            </a:pPr>
            <a:endParaRPr lang="en-US" sz="1000" dirty="0">
              <a:solidFill>
                <a:srgbClr val="000000"/>
              </a:solidFill>
              <a:latin typeface="Calibri"/>
              <a:ea typeface="Calibri"/>
              <a:cs typeface="Calibri"/>
              <a:sym typeface="Calibri"/>
            </a:endParaRPr>
          </a:p>
          <a:p>
            <a:pPr marL="425450" marR="0" lvl="0" indent="-342900" algn="l" rtl="0">
              <a:spcBef>
                <a:spcPts val="653"/>
              </a:spcBef>
              <a:spcAft>
                <a:spcPts val="0"/>
              </a:spcAft>
              <a:buClr>
                <a:schemeClr val="dk1"/>
              </a:buClr>
              <a:buSzPts val="2300"/>
              <a:buFont typeface="Arial" panose="020B0604020202020204" pitchFamily="34" charset="0"/>
              <a:buChar char="•"/>
            </a:pPr>
            <a:r>
              <a:rPr lang="en-US" sz="2000" dirty="0">
                <a:solidFill>
                  <a:schemeClr val="dk1"/>
                </a:solidFill>
                <a:latin typeface="Calibri"/>
                <a:ea typeface="Calibri"/>
                <a:cs typeface="Calibri"/>
                <a:sym typeface="Calibri"/>
              </a:rPr>
              <a:t>Need to c</a:t>
            </a:r>
            <a:r>
              <a:rPr lang="en-US" sz="2000" i="0" u="none" strike="noStrike" cap="none" dirty="0">
                <a:solidFill>
                  <a:schemeClr val="dk1"/>
                </a:solidFill>
                <a:latin typeface="Calibri"/>
                <a:ea typeface="Calibri"/>
                <a:cs typeface="Calibri"/>
                <a:sym typeface="Calibri"/>
              </a:rPr>
              <a:t>lassify days with smoke impacts for these 5 years, so that ozone data on those days is not used in air quality planning</a:t>
            </a:r>
          </a:p>
          <a:p>
            <a:pPr marL="857250" lvl="1" indent="-285750" algn="l" rtl="0">
              <a:spcBef>
                <a:spcPts val="653"/>
              </a:spcBef>
              <a:spcAft>
                <a:spcPts val="0"/>
              </a:spcAft>
              <a:buClr>
                <a:schemeClr val="dk1"/>
              </a:buClr>
              <a:buSzPts val="1800"/>
              <a:buFont typeface="Arial" panose="020B0604020202020204" pitchFamily="34" charset="0"/>
              <a:buChar char="•"/>
            </a:pPr>
            <a:r>
              <a:rPr lang="en-US" sz="1800" dirty="0">
                <a:solidFill>
                  <a:schemeClr val="dk1"/>
                </a:solidFill>
                <a:latin typeface="Calibri"/>
                <a:ea typeface="Calibri"/>
                <a:cs typeface="Calibri"/>
                <a:sym typeface="Calibri"/>
              </a:rPr>
              <a:t>Lots of smoke in 2020 and 2021</a:t>
            </a:r>
          </a:p>
        </p:txBody>
      </p:sp>
      <p:sp>
        <p:nvSpPr>
          <p:cNvPr id="347" name="Google Shape;347;p3"/>
          <p:cNvSpPr txBox="1"/>
          <p:nvPr/>
        </p:nvSpPr>
        <p:spPr>
          <a:xfrm>
            <a:off x="896564" y="262746"/>
            <a:ext cx="63557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dirty="0">
                <a:solidFill>
                  <a:schemeClr val="dk1"/>
                </a:solidFill>
                <a:latin typeface="Gill Sans"/>
                <a:ea typeface="Gill Sans"/>
                <a:cs typeface="Gill Sans"/>
                <a:sym typeface="Gill Sans"/>
              </a:rPr>
              <a:t>Smoke Impacts – Ozone Planning Needs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7"/>
          <p:cNvPicPr preferRelativeResize="0"/>
          <p:nvPr/>
        </p:nvPicPr>
        <p:blipFill rotWithShape="1">
          <a:blip r:embed="rId3">
            <a:alphaModFix/>
          </a:blip>
          <a:srcRect/>
          <a:stretch/>
        </p:blipFill>
        <p:spPr>
          <a:xfrm>
            <a:off x="688416" y="982312"/>
            <a:ext cx="10362829" cy="5247889"/>
          </a:xfrm>
          <a:prstGeom prst="rect">
            <a:avLst/>
          </a:prstGeom>
          <a:noFill/>
          <a:ln>
            <a:noFill/>
          </a:ln>
        </p:spPr>
      </p:pic>
      <p:sp>
        <p:nvSpPr>
          <p:cNvPr id="322" name="Google Shape;322;p7"/>
          <p:cNvSpPr/>
          <p:nvPr/>
        </p:nvSpPr>
        <p:spPr>
          <a:xfrm>
            <a:off x="10843702" y="982312"/>
            <a:ext cx="738859" cy="52273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23" name="Google Shape;323;p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600"/>
              <a:buFont typeface="Impact"/>
              <a:buNone/>
            </a:pPr>
            <a:r>
              <a:rPr lang="en-US" sz="3600"/>
              <a:t>OZONE TRENDS IN THE FRONT RANGE</a:t>
            </a:r>
            <a:endParaRPr sz="3200"/>
          </a:p>
        </p:txBody>
      </p:sp>
      <p:sp>
        <p:nvSpPr>
          <p:cNvPr id="325" name="Google Shape;325;p7"/>
          <p:cNvSpPr txBox="1"/>
          <p:nvPr/>
        </p:nvSpPr>
        <p:spPr>
          <a:xfrm>
            <a:off x="10327377" y="1207728"/>
            <a:ext cx="1176207" cy="224676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Gill Sans"/>
                <a:ea typeface="Gill Sans"/>
                <a:cs typeface="Gill Sans"/>
                <a:sym typeface="Gill Sans"/>
              </a:rPr>
              <a:t>Welby</a:t>
            </a:r>
            <a:endParaRPr/>
          </a:p>
          <a:p>
            <a:pPr marL="0" marR="0" lvl="0" indent="0" algn="l" rtl="0">
              <a:spcBef>
                <a:spcPts val="0"/>
              </a:spcBef>
              <a:spcAft>
                <a:spcPts val="0"/>
              </a:spcAft>
              <a:buNone/>
            </a:pPr>
            <a:r>
              <a:rPr lang="en-US" sz="1000">
                <a:solidFill>
                  <a:schemeClr val="dk1"/>
                </a:solidFill>
                <a:latin typeface="Gill Sans"/>
                <a:ea typeface="Gill Sans"/>
                <a:cs typeface="Gill Sans"/>
                <a:sym typeface="Gill Sans"/>
              </a:rPr>
              <a:t>Highland</a:t>
            </a:r>
            <a:endParaRPr/>
          </a:p>
          <a:p>
            <a:pPr marL="0" marR="0" lvl="0" indent="0" algn="l" rtl="0">
              <a:spcBef>
                <a:spcPts val="0"/>
              </a:spcBef>
              <a:spcAft>
                <a:spcPts val="0"/>
              </a:spcAft>
              <a:buNone/>
            </a:pPr>
            <a:r>
              <a:rPr lang="en-US" sz="1000">
                <a:solidFill>
                  <a:schemeClr val="dk1"/>
                </a:solidFill>
                <a:latin typeface="Gill Sans"/>
                <a:ea typeface="Gill Sans"/>
                <a:cs typeface="Gill Sans"/>
                <a:sym typeface="Gill Sans"/>
              </a:rPr>
              <a:t>Aurora</a:t>
            </a:r>
            <a:endParaRPr/>
          </a:p>
          <a:p>
            <a:pPr marL="0" marR="0" lvl="0" indent="0" algn="l" rtl="0">
              <a:spcBef>
                <a:spcPts val="0"/>
              </a:spcBef>
              <a:spcAft>
                <a:spcPts val="0"/>
              </a:spcAft>
              <a:buNone/>
            </a:pPr>
            <a:r>
              <a:rPr lang="en-US" sz="1000">
                <a:solidFill>
                  <a:schemeClr val="dk1"/>
                </a:solidFill>
                <a:latin typeface="Gill Sans"/>
                <a:ea typeface="Gill Sans"/>
                <a:cs typeface="Gill Sans"/>
                <a:sym typeface="Gill Sans"/>
              </a:rPr>
              <a:t>Boulder Reservoir</a:t>
            </a:r>
            <a:endParaRPr/>
          </a:p>
          <a:p>
            <a:pPr marL="0" marR="0" lvl="0" indent="0" algn="l" rtl="0">
              <a:spcBef>
                <a:spcPts val="0"/>
              </a:spcBef>
              <a:spcAft>
                <a:spcPts val="0"/>
              </a:spcAft>
              <a:buNone/>
            </a:pPr>
            <a:r>
              <a:rPr lang="en-US" sz="1000">
                <a:solidFill>
                  <a:schemeClr val="dk1"/>
                </a:solidFill>
                <a:latin typeface="Gill Sans"/>
                <a:ea typeface="Gill Sans"/>
                <a:cs typeface="Gill Sans"/>
                <a:sym typeface="Gill Sans"/>
              </a:rPr>
              <a:t>CAMP</a:t>
            </a:r>
            <a:endParaRPr/>
          </a:p>
          <a:p>
            <a:pPr marL="0" marR="0" lvl="0" indent="0" algn="l" rtl="0">
              <a:spcBef>
                <a:spcPts val="0"/>
              </a:spcBef>
              <a:spcAft>
                <a:spcPts val="0"/>
              </a:spcAft>
              <a:buNone/>
            </a:pPr>
            <a:r>
              <a:rPr lang="en-US" sz="1000">
                <a:solidFill>
                  <a:schemeClr val="dk1"/>
                </a:solidFill>
                <a:latin typeface="Gill Sans"/>
                <a:ea typeface="Gill Sans"/>
                <a:cs typeface="Gill Sans"/>
                <a:sym typeface="Gill Sans"/>
              </a:rPr>
              <a:t>La Casa</a:t>
            </a:r>
            <a:endParaRPr/>
          </a:p>
          <a:p>
            <a:pPr marL="0" marR="0" lvl="0" indent="0" algn="l" rtl="0">
              <a:spcBef>
                <a:spcPts val="0"/>
              </a:spcBef>
              <a:spcAft>
                <a:spcPts val="0"/>
              </a:spcAft>
              <a:buNone/>
            </a:pPr>
            <a:r>
              <a:rPr lang="en-US" sz="1000">
                <a:solidFill>
                  <a:schemeClr val="dk1"/>
                </a:solidFill>
                <a:latin typeface="Gill Sans"/>
                <a:ea typeface="Gill Sans"/>
                <a:cs typeface="Gill Sans"/>
                <a:sym typeface="Gill Sans"/>
              </a:rPr>
              <a:t>Chatfield</a:t>
            </a:r>
            <a:endParaRPr/>
          </a:p>
          <a:p>
            <a:pPr marL="0" marR="0" lvl="0" indent="0" algn="l" rtl="0">
              <a:spcBef>
                <a:spcPts val="0"/>
              </a:spcBef>
              <a:spcAft>
                <a:spcPts val="0"/>
              </a:spcAft>
              <a:buNone/>
            </a:pPr>
            <a:r>
              <a:rPr lang="en-US" sz="1000">
                <a:solidFill>
                  <a:schemeClr val="dk1"/>
                </a:solidFill>
                <a:latin typeface="Gill Sans"/>
                <a:ea typeface="Gill Sans"/>
                <a:cs typeface="Gill Sans"/>
                <a:sym typeface="Gill Sans"/>
              </a:rPr>
              <a:t>Rocky Flats</a:t>
            </a:r>
            <a:endParaRPr/>
          </a:p>
          <a:p>
            <a:pPr marL="0" marR="0" lvl="0" indent="0" algn="l" rtl="0">
              <a:spcBef>
                <a:spcPts val="0"/>
              </a:spcBef>
              <a:spcAft>
                <a:spcPts val="0"/>
              </a:spcAft>
              <a:buNone/>
            </a:pPr>
            <a:r>
              <a:rPr lang="en-US" sz="1000">
                <a:solidFill>
                  <a:schemeClr val="dk1"/>
                </a:solidFill>
                <a:latin typeface="Gill Sans"/>
                <a:ea typeface="Gill Sans"/>
                <a:cs typeface="Gill Sans"/>
                <a:sym typeface="Gill Sans"/>
              </a:rPr>
              <a:t>NREL</a:t>
            </a:r>
            <a:endParaRPr/>
          </a:p>
          <a:p>
            <a:pPr marL="0" marR="0" lvl="0" indent="0" algn="l" rtl="0">
              <a:spcBef>
                <a:spcPts val="0"/>
              </a:spcBef>
              <a:spcAft>
                <a:spcPts val="0"/>
              </a:spcAft>
              <a:buNone/>
            </a:pPr>
            <a:r>
              <a:rPr lang="en-US" sz="1000">
                <a:solidFill>
                  <a:schemeClr val="dk1"/>
                </a:solidFill>
                <a:latin typeface="Gill Sans"/>
                <a:ea typeface="Gill Sans"/>
                <a:cs typeface="Gill Sans"/>
                <a:sym typeface="Gill Sans"/>
              </a:rPr>
              <a:t>Evergreen</a:t>
            </a:r>
            <a:endParaRPr/>
          </a:p>
          <a:p>
            <a:pPr marL="0" marR="0" lvl="0" indent="0" algn="l" rtl="0">
              <a:spcBef>
                <a:spcPts val="0"/>
              </a:spcBef>
              <a:spcAft>
                <a:spcPts val="0"/>
              </a:spcAft>
              <a:buNone/>
            </a:pPr>
            <a:r>
              <a:rPr lang="en-US" sz="1000">
                <a:solidFill>
                  <a:schemeClr val="dk1"/>
                </a:solidFill>
                <a:latin typeface="Gill Sans"/>
                <a:ea typeface="Gill Sans"/>
                <a:cs typeface="Gill Sans"/>
                <a:sym typeface="Gill Sans"/>
              </a:rPr>
              <a:t>Greeley</a:t>
            </a:r>
            <a:endParaRPr/>
          </a:p>
          <a:p>
            <a:pPr marL="0" marR="0" lvl="0" indent="0" algn="l" rtl="0">
              <a:spcBef>
                <a:spcPts val="0"/>
              </a:spcBef>
              <a:spcAft>
                <a:spcPts val="0"/>
              </a:spcAft>
              <a:buNone/>
            </a:pPr>
            <a:r>
              <a:rPr lang="en-US" sz="1000">
                <a:solidFill>
                  <a:schemeClr val="dk1"/>
                </a:solidFill>
                <a:latin typeface="Gill Sans"/>
                <a:ea typeface="Gill Sans"/>
                <a:cs typeface="Gill Sans"/>
                <a:sym typeface="Gill Sans"/>
              </a:rPr>
              <a:t>Weld</a:t>
            </a:r>
            <a:endParaRPr/>
          </a:p>
          <a:p>
            <a:pPr marL="0" marR="0" lvl="0" indent="0" algn="l" rtl="0">
              <a:spcBef>
                <a:spcPts val="0"/>
              </a:spcBef>
              <a:spcAft>
                <a:spcPts val="0"/>
              </a:spcAft>
              <a:buNone/>
            </a:pPr>
            <a:r>
              <a:rPr lang="en-US" sz="1000">
                <a:solidFill>
                  <a:schemeClr val="dk1"/>
                </a:solidFill>
                <a:latin typeface="Gill Sans"/>
                <a:ea typeface="Gill Sans"/>
                <a:cs typeface="Gill Sans"/>
                <a:sym typeface="Gill Sans"/>
              </a:rPr>
              <a:t>Weld</a:t>
            </a:r>
            <a:endParaRPr/>
          </a:p>
          <a:p>
            <a:pPr marL="0" marR="0" lvl="0" indent="0" algn="l" rtl="0">
              <a:spcBef>
                <a:spcPts val="0"/>
              </a:spcBef>
              <a:spcAft>
                <a:spcPts val="0"/>
              </a:spcAft>
              <a:buNone/>
            </a:pPr>
            <a:r>
              <a:rPr lang="en-US" sz="1000">
                <a:solidFill>
                  <a:schemeClr val="dk1"/>
                </a:solidFill>
                <a:latin typeface="Gill Sans"/>
                <a:ea typeface="Gill Sans"/>
                <a:cs typeface="Gill Sans"/>
                <a:sym typeface="Gill Sans"/>
              </a:rPr>
              <a:t>Platteville</a:t>
            </a:r>
            <a:endParaRPr/>
          </a:p>
        </p:txBody>
      </p:sp>
      <p:sp>
        <p:nvSpPr>
          <p:cNvPr id="326" name="Google Shape;326;p7"/>
          <p:cNvSpPr txBox="1"/>
          <p:nvPr/>
        </p:nvSpPr>
        <p:spPr>
          <a:xfrm>
            <a:off x="2705187" y="982312"/>
            <a:ext cx="603967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Gill Sans"/>
                <a:ea typeface="Gill Sans"/>
                <a:cs typeface="Gill Sans"/>
                <a:sym typeface="Gill Sans"/>
              </a:rPr>
              <a:t>4</a:t>
            </a:r>
            <a:r>
              <a:rPr lang="en-US" sz="1400" baseline="30000">
                <a:solidFill>
                  <a:schemeClr val="dk1"/>
                </a:solidFill>
                <a:latin typeface="Gill Sans"/>
                <a:ea typeface="Gill Sans"/>
                <a:cs typeface="Gill Sans"/>
                <a:sym typeface="Gill Sans"/>
              </a:rPr>
              <a:t>th</a:t>
            </a:r>
            <a:r>
              <a:rPr lang="en-US" sz="1400">
                <a:solidFill>
                  <a:schemeClr val="dk1"/>
                </a:solidFill>
                <a:latin typeface="Gill Sans"/>
                <a:ea typeface="Gill Sans"/>
                <a:cs typeface="Gill Sans"/>
                <a:sym typeface="Gill Sans"/>
              </a:rPr>
              <a:t> Highest Ozone Daily Max 8-Hr Average by Year and Site</a:t>
            </a:r>
            <a:endParaRPr/>
          </a:p>
        </p:txBody>
      </p:sp>
      <p:sp>
        <p:nvSpPr>
          <p:cNvPr id="327" name="Google Shape;327;p7"/>
          <p:cNvSpPr txBox="1"/>
          <p:nvPr/>
        </p:nvSpPr>
        <p:spPr>
          <a:xfrm>
            <a:off x="2077193" y="5769105"/>
            <a:ext cx="92825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ill Sans"/>
                <a:ea typeface="Gill Sans"/>
                <a:cs typeface="Gill Sans"/>
                <a:sym typeface="Gill Sans"/>
              </a:rPr>
              <a:t>2020</a:t>
            </a:r>
            <a:endParaRPr/>
          </a:p>
        </p:txBody>
      </p:sp>
      <p:sp>
        <p:nvSpPr>
          <p:cNvPr id="328" name="Google Shape;328;p7"/>
          <p:cNvSpPr txBox="1"/>
          <p:nvPr/>
        </p:nvSpPr>
        <p:spPr>
          <a:xfrm>
            <a:off x="4150008" y="5811062"/>
            <a:ext cx="92825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ill Sans"/>
                <a:ea typeface="Gill Sans"/>
                <a:cs typeface="Gill Sans"/>
                <a:sym typeface="Gill Sans"/>
              </a:rPr>
              <a:t>2021</a:t>
            </a:r>
            <a:endParaRPr/>
          </a:p>
        </p:txBody>
      </p:sp>
      <p:sp>
        <p:nvSpPr>
          <p:cNvPr id="329" name="Google Shape;329;p7"/>
          <p:cNvSpPr txBox="1"/>
          <p:nvPr/>
        </p:nvSpPr>
        <p:spPr>
          <a:xfrm>
            <a:off x="6341635" y="5802699"/>
            <a:ext cx="92825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ill Sans"/>
                <a:ea typeface="Gill Sans"/>
                <a:cs typeface="Gill Sans"/>
                <a:sym typeface="Gill Sans"/>
              </a:rPr>
              <a:t>2022</a:t>
            </a:r>
            <a:endParaRPr/>
          </a:p>
        </p:txBody>
      </p:sp>
      <p:sp>
        <p:nvSpPr>
          <p:cNvPr id="330" name="Google Shape;330;p7"/>
          <p:cNvSpPr txBox="1"/>
          <p:nvPr/>
        </p:nvSpPr>
        <p:spPr>
          <a:xfrm>
            <a:off x="8539852" y="5769105"/>
            <a:ext cx="92825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ill Sans"/>
                <a:ea typeface="Gill Sans"/>
                <a:cs typeface="Gill Sans"/>
                <a:sym typeface="Gill Sans"/>
              </a:rPr>
              <a:t>2023</a:t>
            </a:r>
            <a:endParaRPr/>
          </a:p>
        </p:txBody>
      </p:sp>
      <p:sp>
        <p:nvSpPr>
          <p:cNvPr id="331" name="Google Shape;331;p7"/>
          <p:cNvSpPr txBox="1"/>
          <p:nvPr/>
        </p:nvSpPr>
        <p:spPr>
          <a:xfrm>
            <a:off x="2077193" y="1290089"/>
            <a:ext cx="258624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Gill Sans"/>
                <a:ea typeface="Gill Sans"/>
                <a:cs typeface="Gill Sans"/>
                <a:sym typeface="Gill Sans"/>
              </a:rPr>
              <a:t>Smokiest Recent Years</a:t>
            </a:r>
            <a:endParaRPr dirty="0"/>
          </a:p>
        </p:txBody>
      </p:sp>
      <p:sp>
        <p:nvSpPr>
          <p:cNvPr id="332" name="Google Shape;332;p7"/>
          <p:cNvSpPr/>
          <p:nvPr/>
        </p:nvSpPr>
        <p:spPr>
          <a:xfrm>
            <a:off x="5440889" y="5950856"/>
            <a:ext cx="738859" cy="2443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33" name="Google Shape;333;p7"/>
          <p:cNvSpPr txBox="1"/>
          <p:nvPr/>
        </p:nvSpPr>
        <p:spPr>
          <a:xfrm rot="-5400000">
            <a:off x="-1561709" y="3442613"/>
            <a:ext cx="5197603"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Gill Sans"/>
                <a:ea typeface="Gill Sans"/>
                <a:cs typeface="Gill Sans"/>
                <a:sym typeface="Gill Sans"/>
              </a:rPr>
              <a:t>Fourth Highest Ozone Daily Max 8 Hour Average (ppb)</a:t>
            </a:r>
            <a:endParaRPr/>
          </a:p>
        </p:txBody>
      </p:sp>
      <p:sp>
        <p:nvSpPr>
          <p:cNvPr id="335" name="Google Shape;335;p7"/>
          <p:cNvSpPr txBox="1"/>
          <p:nvPr/>
        </p:nvSpPr>
        <p:spPr>
          <a:xfrm>
            <a:off x="7315958" y="2192614"/>
            <a:ext cx="18317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C00000"/>
                </a:solidFill>
                <a:latin typeface="Gill Sans"/>
                <a:ea typeface="Gill Sans"/>
                <a:cs typeface="Gill Sans"/>
                <a:sym typeface="Gill Sans"/>
              </a:rPr>
              <a:t>2015 Std: 70 ppb</a:t>
            </a:r>
            <a:endParaRPr/>
          </a:p>
        </p:txBody>
      </p:sp>
      <p:sp>
        <p:nvSpPr>
          <p:cNvPr id="336" name="Google Shape;336;p7"/>
          <p:cNvSpPr txBox="1"/>
          <p:nvPr/>
        </p:nvSpPr>
        <p:spPr>
          <a:xfrm>
            <a:off x="7315957" y="1962350"/>
            <a:ext cx="18317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C00000"/>
                </a:solidFill>
                <a:latin typeface="Gill Sans"/>
                <a:ea typeface="Gill Sans"/>
                <a:cs typeface="Gill Sans"/>
                <a:sym typeface="Gill Sans"/>
              </a:rPr>
              <a:t>2008 Std: 75 ppb</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8"/>
          <p:cNvSpPr txBox="1">
            <a:spLocks noGrp="1"/>
          </p:cNvSpPr>
          <p:nvPr>
            <p:ph type="title"/>
          </p:nvPr>
        </p:nvSpPr>
        <p:spPr>
          <a:xfrm>
            <a:off x="1006839" y="125210"/>
            <a:ext cx="11045614" cy="7048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600"/>
              <a:buFont typeface="Impact"/>
              <a:buNone/>
            </a:pPr>
            <a:r>
              <a:rPr lang="en-US" sz="3600"/>
              <a:t>PROJECT GOALS</a:t>
            </a:r>
            <a:endParaRPr/>
          </a:p>
        </p:txBody>
      </p:sp>
      <p:sp>
        <p:nvSpPr>
          <p:cNvPr id="377" name="Google Shape;377;p8"/>
          <p:cNvSpPr txBox="1">
            <a:spLocks noGrp="1"/>
          </p:cNvSpPr>
          <p:nvPr>
            <p:ph type="body" idx="1"/>
          </p:nvPr>
        </p:nvSpPr>
        <p:spPr>
          <a:xfrm>
            <a:off x="1097275" y="878150"/>
            <a:ext cx="10497300" cy="5077807"/>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r>
              <a:rPr lang="en-US" sz="2400" dirty="0"/>
              <a:t>Purposes / outcomes from </a:t>
            </a:r>
            <a:r>
              <a:rPr lang="en-US" sz="2400" b="1" u="sng" dirty="0"/>
              <a:t>S</a:t>
            </a:r>
            <a:r>
              <a:rPr lang="en-US" sz="2400" dirty="0"/>
              <a:t>moke </a:t>
            </a:r>
            <a:r>
              <a:rPr lang="en-US" sz="2400" b="1" u="sng" dirty="0" err="1"/>
              <a:t>IM</a:t>
            </a:r>
            <a:r>
              <a:rPr lang="en-US" sz="2400" dirty="0" err="1"/>
              <a:t>pacts</a:t>
            </a:r>
            <a:r>
              <a:rPr lang="en-US" sz="2400" dirty="0"/>
              <a:t> </a:t>
            </a:r>
            <a:r>
              <a:rPr lang="en-US" sz="2400" b="1" u="sng" dirty="0"/>
              <a:t>A</a:t>
            </a:r>
            <a:r>
              <a:rPr lang="en-US" sz="2400" dirty="0"/>
              <a:t>ssessment </a:t>
            </a:r>
            <a:r>
              <a:rPr lang="en-US" sz="2400" b="1" u="sng" dirty="0"/>
              <a:t>S</a:t>
            </a:r>
            <a:r>
              <a:rPr lang="en-US" sz="2400" dirty="0"/>
              <a:t>ystem (SIMAS) project:</a:t>
            </a:r>
            <a:endParaRPr sz="2400" dirty="0"/>
          </a:p>
          <a:p>
            <a:pPr marL="0" lvl="0" indent="0" algn="l" rtl="0">
              <a:lnSpc>
                <a:spcPct val="110000"/>
              </a:lnSpc>
              <a:spcBef>
                <a:spcPts val="0"/>
              </a:spcBef>
              <a:spcAft>
                <a:spcPts val="0"/>
              </a:spcAft>
              <a:buSzPts val="2400"/>
              <a:buNone/>
            </a:pPr>
            <a:endParaRPr sz="800" dirty="0"/>
          </a:p>
          <a:p>
            <a:pPr marL="228600" lvl="0" indent="0" algn="l" rtl="0">
              <a:lnSpc>
                <a:spcPct val="110000"/>
              </a:lnSpc>
              <a:spcBef>
                <a:spcPts val="700"/>
              </a:spcBef>
              <a:spcAft>
                <a:spcPts val="0"/>
              </a:spcAft>
              <a:buNone/>
            </a:pPr>
            <a:endParaRPr lang="en-US" sz="800" dirty="0"/>
          </a:p>
          <a:p>
            <a:pPr marL="228600" lvl="0" indent="-254000" algn="l" rtl="0">
              <a:lnSpc>
                <a:spcPct val="110000"/>
              </a:lnSpc>
              <a:spcBef>
                <a:spcPts val="700"/>
              </a:spcBef>
              <a:spcAft>
                <a:spcPts val="0"/>
              </a:spcAft>
              <a:buSzPts val="2200"/>
              <a:buChar char="•"/>
            </a:pPr>
            <a:r>
              <a:rPr lang="en-US" sz="2200" dirty="0"/>
              <a:t>Develop method to classify all days in ozone planning season (May – September) as one of the following: </a:t>
            </a:r>
          </a:p>
          <a:p>
            <a:pPr lvl="1" indent="-254000">
              <a:buSzPts val="2200"/>
              <a:buChar char="•"/>
            </a:pPr>
            <a:r>
              <a:rPr lang="en-US" sz="2000" dirty="0"/>
              <a:t>No smoke influence</a:t>
            </a:r>
          </a:p>
          <a:p>
            <a:pPr lvl="1" indent="-254000">
              <a:buSzPts val="2200"/>
              <a:buChar char="•"/>
            </a:pPr>
            <a:r>
              <a:rPr lang="en-US" sz="2000" dirty="0"/>
              <a:t>Low probability of ground-level smoke influence </a:t>
            </a:r>
          </a:p>
          <a:p>
            <a:pPr lvl="1" indent="-254000">
              <a:buSzPts val="2200"/>
              <a:buChar char="•"/>
            </a:pPr>
            <a:r>
              <a:rPr lang="en-US" sz="2000" dirty="0"/>
              <a:t>High probability of ground-level smoke influence</a:t>
            </a:r>
          </a:p>
          <a:p>
            <a:pPr lvl="1" indent="-254000">
              <a:buSzPts val="2200"/>
              <a:buChar char="•"/>
            </a:pPr>
            <a:endParaRPr lang="en-US" sz="2000" dirty="0"/>
          </a:p>
          <a:p>
            <a:pPr marL="228600" lvl="0" indent="0" algn="l" rtl="0">
              <a:lnSpc>
                <a:spcPct val="110000"/>
              </a:lnSpc>
              <a:spcBef>
                <a:spcPts val="700"/>
              </a:spcBef>
              <a:spcAft>
                <a:spcPts val="0"/>
              </a:spcAft>
              <a:buNone/>
            </a:pPr>
            <a:endParaRPr lang="en-US" sz="800" dirty="0"/>
          </a:p>
          <a:p>
            <a:pPr marL="228600" lvl="0" indent="-254000" algn="l" rtl="0">
              <a:lnSpc>
                <a:spcPct val="110000"/>
              </a:lnSpc>
              <a:spcBef>
                <a:spcPts val="700"/>
              </a:spcBef>
              <a:spcAft>
                <a:spcPts val="0"/>
              </a:spcAft>
              <a:buSzPts val="2200"/>
              <a:buChar char="•"/>
            </a:pPr>
            <a:r>
              <a:rPr lang="en-US" sz="2200" dirty="0"/>
              <a:t>End Goal and Work Product</a:t>
            </a:r>
          </a:p>
          <a:p>
            <a:pPr marL="685800" lvl="1" indent="-241300" algn="l" rtl="0">
              <a:lnSpc>
                <a:spcPct val="110000"/>
              </a:lnSpc>
              <a:spcBef>
                <a:spcPts val="700"/>
              </a:spcBef>
              <a:spcAft>
                <a:spcPts val="0"/>
              </a:spcAft>
              <a:buSzPts val="1800"/>
              <a:buFont typeface="Arial"/>
              <a:buChar char="•"/>
            </a:pPr>
            <a:r>
              <a:rPr lang="en-US" dirty="0"/>
              <a:t>Evaluation period for this project focused on 2020 through 2024</a:t>
            </a:r>
          </a:p>
          <a:p>
            <a:pPr marL="685800" lvl="1" indent="-241300" algn="l" rtl="0">
              <a:lnSpc>
                <a:spcPct val="110000"/>
              </a:lnSpc>
              <a:spcBef>
                <a:spcPts val="700"/>
              </a:spcBef>
              <a:spcAft>
                <a:spcPts val="0"/>
              </a:spcAft>
              <a:buSzPts val="1800"/>
              <a:buFont typeface="Arial"/>
              <a:buChar char="•"/>
            </a:pPr>
            <a:r>
              <a:rPr lang="en-US" dirty="0"/>
              <a:t>Interactive display</a:t>
            </a:r>
          </a:p>
        </p:txBody>
      </p:sp>
      <p:sp>
        <p:nvSpPr>
          <p:cNvPr id="378" name="Google Shape;378;p8"/>
          <p:cNvSpPr txBox="1">
            <a:spLocks noGrp="1"/>
          </p:cNvSpPr>
          <p:nvPr>
            <p:ph type="sldNum" idx="12"/>
          </p:nvPr>
        </p:nvSpPr>
        <p:spPr>
          <a:xfrm>
            <a:off x="11051246" y="6515813"/>
            <a:ext cx="862475" cy="34579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95959"/>
              </a:buClr>
              <a:buSzPts val="1200"/>
              <a:buFont typeface="Gill Sans"/>
              <a:buNone/>
            </a:pPr>
            <a:fld id="{00000000-1234-1234-1234-123412341234}" type="slidenum">
              <a:rPr lang="en-US" sz="1200" b="0" i="0" u="none" strike="noStrike" cap="none">
                <a:solidFill>
                  <a:srgbClr val="595959"/>
                </a:solidFill>
                <a:latin typeface="Gill Sans"/>
                <a:ea typeface="Gill Sans"/>
                <a:cs typeface="Gill Sans"/>
                <a:sym typeface="Gill Sans"/>
              </a:rPr>
              <a:t>6</a:t>
            </a:fld>
            <a:endParaRPr sz="1200" b="0" i="0" u="none" strike="noStrike" cap="none">
              <a:solidFill>
                <a:srgbClr val="595959"/>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D9A2-3475-4340-E9BE-3CAEE652938C}"/>
              </a:ext>
            </a:extLst>
          </p:cNvPr>
          <p:cNvSpPr>
            <a:spLocks noGrp="1"/>
          </p:cNvSpPr>
          <p:nvPr>
            <p:ph type="title"/>
          </p:nvPr>
        </p:nvSpPr>
        <p:spPr/>
        <p:txBody>
          <a:bodyPr>
            <a:normAutofit/>
          </a:bodyPr>
          <a:lstStyle/>
          <a:p>
            <a:r>
              <a:rPr lang="en-US" sz="4800"/>
              <a:t>Methodology – </a:t>
            </a:r>
            <a:r>
              <a:rPr lang="en-US" sz="4000" u="sng"/>
              <a:t>S</a:t>
            </a:r>
            <a:r>
              <a:rPr lang="en-US" sz="4000"/>
              <a:t>moke </a:t>
            </a:r>
            <a:r>
              <a:rPr lang="en-US" sz="4000" u="sng"/>
              <a:t>Im</a:t>
            </a:r>
            <a:r>
              <a:rPr lang="en-US" sz="4000"/>
              <a:t>pact </a:t>
            </a:r>
            <a:r>
              <a:rPr lang="en-US" sz="4000" u="sng"/>
              <a:t>A</a:t>
            </a:r>
            <a:r>
              <a:rPr lang="en-US" sz="4000"/>
              <a:t>ssessment </a:t>
            </a:r>
            <a:r>
              <a:rPr lang="en-US" sz="4000" u="sng"/>
              <a:t>S</a:t>
            </a:r>
            <a:r>
              <a:rPr lang="en-US" sz="4000"/>
              <a:t>ystem</a:t>
            </a:r>
            <a:endParaRPr lang="en-US" sz="4800" dirty="0"/>
          </a:p>
        </p:txBody>
      </p:sp>
    </p:spTree>
    <p:extLst>
      <p:ext uri="{BB962C8B-B14F-4D97-AF65-F5344CB8AC3E}">
        <p14:creationId xmlns:p14="http://schemas.microsoft.com/office/powerpoint/2010/main" val="208453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E2A8-9F90-3A34-223E-868083107874}"/>
              </a:ext>
            </a:extLst>
          </p:cNvPr>
          <p:cNvSpPr>
            <a:spLocks noGrp="1"/>
          </p:cNvSpPr>
          <p:nvPr>
            <p:ph type="title"/>
          </p:nvPr>
        </p:nvSpPr>
        <p:spPr/>
        <p:txBody>
          <a:bodyPr>
            <a:noAutofit/>
          </a:bodyPr>
          <a:lstStyle/>
          <a:p>
            <a:r>
              <a:rPr lang="en-US" sz="3600" u="sng" dirty="0"/>
              <a:t>S</a:t>
            </a:r>
            <a:r>
              <a:rPr lang="en-US" sz="3600" dirty="0"/>
              <a:t>moke </a:t>
            </a:r>
            <a:r>
              <a:rPr lang="en-US" sz="3600" u="sng" dirty="0"/>
              <a:t>Im</a:t>
            </a:r>
            <a:r>
              <a:rPr lang="en-US" sz="3600" dirty="0"/>
              <a:t>pact </a:t>
            </a:r>
            <a:r>
              <a:rPr lang="en-US" sz="3600" u="sng" dirty="0"/>
              <a:t>A</a:t>
            </a:r>
            <a:r>
              <a:rPr lang="en-US" sz="3600" dirty="0"/>
              <a:t>ssessment </a:t>
            </a:r>
            <a:r>
              <a:rPr lang="en-US" sz="3600" u="sng" dirty="0"/>
              <a:t>S</a:t>
            </a:r>
            <a:r>
              <a:rPr lang="en-US" sz="3600" dirty="0"/>
              <a:t>ystem Overview</a:t>
            </a:r>
          </a:p>
        </p:txBody>
      </p:sp>
      <p:sp>
        <p:nvSpPr>
          <p:cNvPr id="6" name="Slide Number Placeholder 5">
            <a:extLst>
              <a:ext uri="{FF2B5EF4-FFF2-40B4-BE49-F238E27FC236}">
                <a16:creationId xmlns:a16="http://schemas.microsoft.com/office/drawing/2014/main" id="{E6C091E2-992B-7062-680D-9F59436318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CFED96-D324-4D05-AD02-20E3E1D2900D}" type="slidenum">
              <a:rPr kumimoji="0" lang="en-US" alt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4979CDE8-5651-E4E6-9EC8-5197D1F716AE}"/>
              </a:ext>
            </a:extLst>
          </p:cNvPr>
          <p:cNvSpPr/>
          <p:nvPr/>
        </p:nvSpPr>
        <p:spPr>
          <a:xfrm>
            <a:off x="5252998" y="2910091"/>
            <a:ext cx="1841226" cy="68911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SIMAS</a:t>
            </a:r>
          </a:p>
        </p:txBody>
      </p:sp>
      <p:cxnSp>
        <p:nvCxnSpPr>
          <p:cNvPr id="25" name="Straight Arrow Connector 24">
            <a:extLst>
              <a:ext uri="{FF2B5EF4-FFF2-40B4-BE49-F238E27FC236}">
                <a16:creationId xmlns:a16="http://schemas.microsoft.com/office/drawing/2014/main" id="{4FD60CC1-02A0-93F9-4A12-82227B538436}"/>
              </a:ext>
            </a:extLst>
          </p:cNvPr>
          <p:cNvCxnSpPr>
            <a:cxnSpLocks/>
          </p:cNvCxnSpPr>
          <p:nvPr/>
        </p:nvCxnSpPr>
        <p:spPr>
          <a:xfrm>
            <a:off x="5009235" y="2098790"/>
            <a:ext cx="669156" cy="776369"/>
          </a:xfrm>
          <a:prstGeom prst="straightConnector1">
            <a:avLst/>
          </a:prstGeom>
          <a:ln w="381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9BDD23F-E234-49AC-8701-B5CB5CC0DFBF}"/>
              </a:ext>
            </a:extLst>
          </p:cNvPr>
          <p:cNvCxnSpPr>
            <a:cxnSpLocks/>
          </p:cNvCxnSpPr>
          <p:nvPr/>
        </p:nvCxnSpPr>
        <p:spPr>
          <a:xfrm flipH="1">
            <a:off x="7146035" y="2112348"/>
            <a:ext cx="2705274" cy="856274"/>
          </a:xfrm>
          <a:prstGeom prst="straightConnector1">
            <a:avLst/>
          </a:prstGeom>
          <a:ln w="38100">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CBC88ED-2A73-5767-ED48-9569EC791E03}"/>
              </a:ext>
            </a:extLst>
          </p:cNvPr>
          <p:cNvCxnSpPr>
            <a:cxnSpLocks/>
          </p:cNvCxnSpPr>
          <p:nvPr/>
        </p:nvCxnSpPr>
        <p:spPr>
          <a:xfrm>
            <a:off x="2340691" y="2099628"/>
            <a:ext cx="2871716" cy="810463"/>
          </a:xfrm>
          <a:prstGeom prst="straightConnector1">
            <a:avLst/>
          </a:prstGeom>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8CC665B-519D-0124-6FC8-AF73B39EF486}"/>
              </a:ext>
            </a:extLst>
          </p:cNvPr>
          <p:cNvCxnSpPr>
            <a:cxnSpLocks/>
          </p:cNvCxnSpPr>
          <p:nvPr/>
        </p:nvCxnSpPr>
        <p:spPr>
          <a:xfrm>
            <a:off x="6197334" y="3733798"/>
            <a:ext cx="0" cy="417444"/>
          </a:xfrm>
          <a:prstGeom prst="straightConnector1">
            <a:avLst/>
          </a:prstGeom>
          <a:ln w="3810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918CF15E-87D4-F264-13A3-B6FD83A2D32A}"/>
              </a:ext>
            </a:extLst>
          </p:cNvPr>
          <p:cNvSpPr/>
          <p:nvPr/>
        </p:nvSpPr>
        <p:spPr>
          <a:xfrm>
            <a:off x="5214552" y="4236513"/>
            <a:ext cx="1881817" cy="925209"/>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Retrospective Smoke Classification</a:t>
            </a:r>
          </a:p>
        </p:txBody>
      </p:sp>
      <p:sp>
        <p:nvSpPr>
          <p:cNvPr id="5" name="Rectangle 4">
            <a:extLst>
              <a:ext uri="{FF2B5EF4-FFF2-40B4-BE49-F238E27FC236}">
                <a16:creationId xmlns:a16="http://schemas.microsoft.com/office/drawing/2014/main" id="{ED1FE8C6-95D1-A56A-B0EA-B089AA7C64D3}"/>
              </a:ext>
            </a:extLst>
          </p:cNvPr>
          <p:cNvSpPr/>
          <p:nvPr/>
        </p:nvSpPr>
        <p:spPr>
          <a:xfrm>
            <a:off x="5212407" y="5673500"/>
            <a:ext cx="1881817" cy="925209"/>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Map Display and Report</a:t>
            </a:r>
          </a:p>
        </p:txBody>
      </p:sp>
      <p:cxnSp>
        <p:nvCxnSpPr>
          <p:cNvPr id="7" name="Straight Arrow Connector 6">
            <a:extLst>
              <a:ext uri="{FF2B5EF4-FFF2-40B4-BE49-F238E27FC236}">
                <a16:creationId xmlns:a16="http://schemas.microsoft.com/office/drawing/2014/main" id="{947CCAAB-6A31-7289-752A-B0D51F4F796A}"/>
              </a:ext>
            </a:extLst>
          </p:cNvPr>
          <p:cNvCxnSpPr>
            <a:cxnSpLocks/>
          </p:cNvCxnSpPr>
          <p:nvPr/>
        </p:nvCxnSpPr>
        <p:spPr>
          <a:xfrm>
            <a:off x="6163116" y="5170785"/>
            <a:ext cx="0" cy="417444"/>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2D32B8D6-B388-71BE-734F-CB614510A1A5}"/>
              </a:ext>
            </a:extLst>
          </p:cNvPr>
          <p:cNvSpPr/>
          <p:nvPr/>
        </p:nvSpPr>
        <p:spPr>
          <a:xfrm>
            <a:off x="1251677" y="957237"/>
            <a:ext cx="2213240" cy="1155111"/>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NOAA Hazard Mapping System (HMS) Data</a:t>
            </a:r>
          </a:p>
        </p:txBody>
      </p:sp>
      <p:sp>
        <p:nvSpPr>
          <p:cNvPr id="9" name="Rectangle 8">
            <a:extLst>
              <a:ext uri="{FF2B5EF4-FFF2-40B4-BE49-F238E27FC236}">
                <a16:creationId xmlns:a16="http://schemas.microsoft.com/office/drawing/2014/main" id="{44E452CC-02DA-AF97-6C0A-EF0ACAF5502A}"/>
              </a:ext>
            </a:extLst>
          </p:cNvPr>
          <p:cNvSpPr/>
          <p:nvPr/>
        </p:nvSpPr>
        <p:spPr>
          <a:xfrm>
            <a:off x="9309390" y="950388"/>
            <a:ext cx="1813362" cy="115511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NOAA HRRR Atmospheric Model</a:t>
            </a:r>
          </a:p>
        </p:txBody>
      </p:sp>
      <p:sp>
        <p:nvSpPr>
          <p:cNvPr id="10" name="Rectangle 9">
            <a:extLst>
              <a:ext uri="{FF2B5EF4-FFF2-40B4-BE49-F238E27FC236}">
                <a16:creationId xmlns:a16="http://schemas.microsoft.com/office/drawing/2014/main" id="{77971E80-80B9-7DA5-EE72-3F59589FBCF9}"/>
              </a:ext>
            </a:extLst>
          </p:cNvPr>
          <p:cNvSpPr/>
          <p:nvPr/>
        </p:nvSpPr>
        <p:spPr>
          <a:xfrm>
            <a:off x="4151291" y="957238"/>
            <a:ext cx="1766507" cy="11551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CDPHE PM2.5 Hourly Monitoring Data</a:t>
            </a:r>
          </a:p>
        </p:txBody>
      </p:sp>
      <p:sp>
        <p:nvSpPr>
          <p:cNvPr id="11" name="Rectangle 10">
            <a:extLst>
              <a:ext uri="{FF2B5EF4-FFF2-40B4-BE49-F238E27FC236}">
                <a16:creationId xmlns:a16="http://schemas.microsoft.com/office/drawing/2014/main" id="{0CFBE501-14C6-AB49-4C9A-46E8FE114B06}"/>
              </a:ext>
            </a:extLst>
          </p:cNvPr>
          <p:cNvSpPr/>
          <p:nvPr/>
        </p:nvSpPr>
        <p:spPr>
          <a:xfrm>
            <a:off x="6792687" y="957237"/>
            <a:ext cx="1618326" cy="115511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EPA AirNow Daily AQI Maps</a:t>
            </a:r>
          </a:p>
        </p:txBody>
      </p:sp>
      <p:cxnSp>
        <p:nvCxnSpPr>
          <p:cNvPr id="14" name="Straight Arrow Connector 13">
            <a:extLst>
              <a:ext uri="{FF2B5EF4-FFF2-40B4-BE49-F238E27FC236}">
                <a16:creationId xmlns:a16="http://schemas.microsoft.com/office/drawing/2014/main" id="{65C24904-1093-8DCE-2201-AEE8BA9870EF}"/>
              </a:ext>
            </a:extLst>
          </p:cNvPr>
          <p:cNvCxnSpPr>
            <a:cxnSpLocks/>
          </p:cNvCxnSpPr>
          <p:nvPr/>
        </p:nvCxnSpPr>
        <p:spPr>
          <a:xfrm flipH="1">
            <a:off x="6792687" y="2098790"/>
            <a:ext cx="786280" cy="811301"/>
          </a:xfrm>
          <a:prstGeom prst="straightConnector1">
            <a:avLst/>
          </a:prstGeom>
          <a:ln w="381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273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A548D-DE96-89CD-34C6-52379A3CC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E4E08-912E-69C8-2700-F06CF3B7BA1E}"/>
              </a:ext>
            </a:extLst>
          </p:cNvPr>
          <p:cNvSpPr>
            <a:spLocks noGrp="1"/>
          </p:cNvSpPr>
          <p:nvPr>
            <p:ph type="title"/>
          </p:nvPr>
        </p:nvSpPr>
        <p:spPr/>
        <p:txBody>
          <a:bodyPr>
            <a:noAutofit/>
          </a:bodyPr>
          <a:lstStyle/>
          <a:p>
            <a:r>
              <a:rPr lang="en-US" sz="3600" u="sng" dirty="0"/>
              <a:t>S</a:t>
            </a:r>
            <a:r>
              <a:rPr lang="en-US" sz="3600" dirty="0"/>
              <a:t>moke </a:t>
            </a:r>
            <a:r>
              <a:rPr lang="en-US" sz="3600" u="sng" dirty="0"/>
              <a:t>Im</a:t>
            </a:r>
            <a:r>
              <a:rPr lang="en-US" sz="3600" dirty="0"/>
              <a:t>pact </a:t>
            </a:r>
            <a:r>
              <a:rPr lang="en-US" sz="3600" u="sng" dirty="0"/>
              <a:t>A</a:t>
            </a:r>
            <a:r>
              <a:rPr lang="en-US" sz="3600" dirty="0"/>
              <a:t>ssessment </a:t>
            </a:r>
            <a:r>
              <a:rPr lang="en-US" sz="3600" u="sng" dirty="0"/>
              <a:t>S</a:t>
            </a:r>
            <a:r>
              <a:rPr lang="en-US" sz="3600" dirty="0"/>
              <a:t>ystem Overview</a:t>
            </a:r>
          </a:p>
        </p:txBody>
      </p:sp>
      <p:sp>
        <p:nvSpPr>
          <p:cNvPr id="6" name="Slide Number Placeholder 5">
            <a:extLst>
              <a:ext uri="{FF2B5EF4-FFF2-40B4-BE49-F238E27FC236}">
                <a16:creationId xmlns:a16="http://schemas.microsoft.com/office/drawing/2014/main" id="{EB1412F7-E448-45F3-0193-61EBC4D505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CFED96-D324-4D05-AD02-20E3E1D2900D}" type="slidenum">
              <a:rPr kumimoji="0" lang="en-US" alt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31D39D46-8924-C9AF-EBFA-A2CAECB1813C}"/>
              </a:ext>
            </a:extLst>
          </p:cNvPr>
          <p:cNvSpPr/>
          <p:nvPr/>
        </p:nvSpPr>
        <p:spPr>
          <a:xfrm>
            <a:off x="5252998" y="2910091"/>
            <a:ext cx="1841226" cy="68911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SIMAS</a:t>
            </a:r>
          </a:p>
        </p:txBody>
      </p:sp>
      <p:cxnSp>
        <p:nvCxnSpPr>
          <p:cNvPr id="25" name="Straight Arrow Connector 24">
            <a:extLst>
              <a:ext uri="{FF2B5EF4-FFF2-40B4-BE49-F238E27FC236}">
                <a16:creationId xmlns:a16="http://schemas.microsoft.com/office/drawing/2014/main" id="{A841DA99-E078-F253-83F3-CD98F8E4D3DC}"/>
              </a:ext>
            </a:extLst>
          </p:cNvPr>
          <p:cNvCxnSpPr>
            <a:cxnSpLocks/>
          </p:cNvCxnSpPr>
          <p:nvPr/>
        </p:nvCxnSpPr>
        <p:spPr>
          <a:xfrm>
            <a:off x="5009235" y="2098790"/>
            <a:ext cx="669156" cy="776369"/>
          </a:xfrm>
          <a:prstGeom prst="straightConnector1">
            <a:avLst/>
          </a:prstGeom>
          <a:ln w="381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BD60117-958D-D00F-6F08-985A8BE9D6C0}"/>
              </a:ext>
            </a:extLst>
          </p:cNvPr>
          <p:cNvCxnSpPr>
            <a:cxnSpLocks/>
          </p:cNvCxnSpPr>
          <p:nvPr/>
        </p:nvCxnSpPr>
        <p:spPr>
          <a:xfrm flipH="1">
            <a:off x="7146035" y="2112348"/>
            <a:ext cx="2705274" cy="856274"/>
          </a:xfrm>
          <a:prstGeom prst="straightConnector1">
            <a:avLst/>
          </a:prstGeom>
          <a:ln w="38100">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8C09358-33C9-7587-39C9-599280E31BA1}"/>
              </a:ext>
            </a:extLst>
          </p:cNvPr>
          <p:cNvCxnSpPr>
            <a:cxnSpLocks/>
          </p:cNvCxnSpPr>
          <p:nvPr/>
        </p:nvCxnSpPr>
        <p:spPr>
          <a:xfrm>
            <a:off x="2340691" y="2099628"/>
            <a:ext cx="2871716" cy="810463"/>
          </a:xfrm>
          <a:prstGeom prst="straightConnector1">
            <a:avLst/>
          </a:prstGeom>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96FA9E3-BE4E-12CC-FAFD-758C74820066}"/>
              </a:ext>
            </a:extLst>
          </p:cNvPr>
          <p:cNvCxnSpPr>
            <a:cxnSpLocks/>
          </p:cNvCxnSpPr>
          <p:nvPr/>
        </p:nvCxnSpPr>
        <p:spPr>
          <a:xfrm>
            <a:off x="6197334" y="3733798"/>
            <a:ext cx="0" cy="417444"/>
          </a:xfrm>
          <a:prstGeom prst="straightConnector1">
            <a:avLst/>
          </a:prstGeom>
          <a:ln w="3810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D56E8A5C-F9AD-FFD1-5B69-A537C8CAD072}"/>
              </a:ext>
            </a:extLst>
          </p:cNvPr>
          <p:cNvSpPr/>
          <p:nvPr/>
        </p:nvSpPr>
        <p:spPr>
          <a:xfrm>
            <a:off x="5214552" y="4236513"/>
            <a:ext cx="1881817" cy="925209"/>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Retrospective Smoke Classification</a:t>
            </a:r>
          </a:p>
        </p:txBody>
      </p:sp>
      <p:sp>
        <p:nvSpPr>
          <p:cNvPr id="5" name="Rectangle 4">
            <a:extLst>
              <a:ext uri="{FF2B5EF4-FFF2-40B4-BE49-F238E27FC236}">
                <a16:creationId xmlns:a16="http://schemas.microsoft.com/office/drawing/2014/main" id="{B29990AE-84CF-F008-7CDB-F356EF61866F}"/>
              </a:ext>
            </a:extLst>
          </p:cNvPr>
          <p:cNvSpPr/>
          <p:nvPr/>
        </p:nvSpPr>
        <p:spPr>
          <a:xfrm>
            <a:off x="5212407" y="5673500"/>
            <a:ext cx="1881817" cy="925209"/>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Map Display and Report</a:t>
            </a:r>
          </a:p>
        </p:txBody>
      </p:sp>
      <p:cxnSp>
        <p:nvCxnSpPr>
          <p:cNvPr id="7" name="Straight Arrow Connector 6">
            <a:extLst>
              <a:ext uri="{FF2B5EF4-FFF2-40B4-BE49-F238E27FC236}">
                <a16:creationId xmlns:a16="http://schemas.microsoft.com/office/drawing/2014/main" id="{64E30D82-67C9-1B22-F971-48374A670FA9}"/>
              </a:ext>
            </a:extLst>
          </p:cNvPr>
          <p:cNvCxnSpPr>
            <a:cxnSpLocks/>
          </p:cNvCxnSpPr>
          <p:nvPr/>
        </p:nvCxnSpPr>
        <p:spPr>
          <a:xfrm>
            <a:off x="6163116" y="5170785"/>
            <a:ext cx="0" cy="417444"/>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04C41290-F330-E12D-6A09-224B731F2A32}"/>
              </a:ext>
            </a:extLst>
          </p:cNvPr>
          <p:cNvSpPr/>
          <p:nvPr/>
        </p:nvSpPr>
        <p:spPr>
          <a:xfrm>
            <a:off x="1251677" y="957237"/>
            <a:ext cx="2213240" cy="1155111"/>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NOAA Hazard Mapping System (HMS) Data</a:t>
            </a:r>
          </a:p>
        </p:txBody>
      </p:sp>
      <p:sp>
        <p:nvSpPr>
          <p:cNvPr id="9" name="Rectangle 8">
            <a:extLst>
              <a:ext uri="{FF2B5EF4-FFF2-40B4-BE49-F238E27FC236}">
                <a16:creationId xmlns:a16="http://schemas.microsoft.com/office/drawing/2014/main" id="{6B406C77-FED6-E647-31EF-FB133035F05E}"/>
              </a:ext>
            </a:extLst>
          </p:cNvPr>
          <p:cNvSpPr/>
          <p:nvPr/>
        </p:nvSpPr>
        <p:spPr>
          <a:xfrm>
            <a:off x="9309390" y="950388"/>
            <a:ext cx="1813362" cy="1155111"/>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NOAA HRRR Atmospheric Model</a:t>
            </a:r>
          </a:p>
        </p:txBody>
      </p:sp>
      <p:sp>
        <p:nvSpPr>
          <p:cNvPr id="10" name="Rectangle 9">
            <a:extLst>
              <a:ext uri="{FF2B5EF4-FFF2-40B4-BE49-F238E27FC236}">
                <a16:creationId xmlns:a16="http://schemas.microsoft.com/office/drawing/2014/main" id="{A5B32965-6BE3-6EBA-1438-74105CCC4D4D}"/>
              </a:ext>
            </a:extLst>
          </p:cNvPr>
          <p:cNvSpPr/>
          <p:nvPr/>
        </p:nvSpPr>
        <p:spPr>
          <a:xfrm>
            <a:off x="4151291" y="957238"/>
            <a:ext cx="1766507" cy="11551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CDPHE PM2.5 Hourly Monitoring Data</a:t>
            </a:r>
          </a:p>
        </p:txBody>
      </p:sp>
      <p:sp>
        <p:nvSpPr>
          <p:cNvPr id="11" name="Rectangle 10">
            <a:extLst>
              <a:ext uri="{FF2B5EF4-FFF2-40B4-BE49-F238E27FC236}">
                <a16:creationId xmlns:a16="http://schemas.microsoft.com/office/drawing/2014/main" id="{FB1ABEC4-2584-270D-287E-759B95F5976F}"/>
              </a:ext>
            </a:extLst>
          </p:cNvPr>
          <p:cNvSpPr/>
          <p:nvPr/>
        </p:nvSpPr>
        <p:spPr>
          <a:xfrm>
            <a:off x="6792687" y="957237"/>
            <a:ext cx="1618326" cy="115511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EPA AirNow Daily AQI Maps</a:t>
            </a:r>
          </a:p>
        </p:txBody>
      </p:sp>
      <p:cxnSp>
        <p:nvCxnSpPr>
          <p:cNvPr id="14" name="Straight Arrow Connector 13">
            <a:extLst>
              <a:ext uri="{FF2B5EF4-FFF2-40B4-BE49-F238E27FC236}">
                <a16:creationId xmlns:a16="http://schemas.microsoft.com/office/drawing/2014/main" id="{ADF448E1-58D7-36E7-8B99-FD909252C599}"/>
              </a:ext>
            </a:extLst>
          </p:cNvPr>
          <p:cNvCxnSpPr>
            <a:cxnSpLocks/>
          </p:cNvCxnSpPr>
          <p:nvPr/>
        </p:nvCxnSpPr>
        <p:spPr>
          <a:xfrm flipH="1">
            <a:off x="6792687" y="2098790"/>
            <a:ext cx="786280" cy="811301"/>
          </a:xfrm>
          <a:prstGeom prst="straightConnector1">
            <a:avLst/>
          </a:prstGeom>
          <a:ln w="381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6D091F2B-F059-AA73-49FC-A581A2DBAF76}"/>
              </a:ext>
            </a:extLst>
          </p:cNvPr>
          <p:cNvSpPr/>
          <p:nvPr/>
        </p:nvSpPr>
        <p:spPr>
          <a:xfrm>
            <a:off x="5045966" y="2753490"/>
            <a:ext cx="2212705" cy="3852147"/>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968EA11-D8D1-085E-06A5-D8AFA678AEB3}"/>
              </a:ext>
            </a:extLst>
          </p:cNvPr>
          <p:cNvSpPr/>
          <p:nvPr/>
        </p:nvSpPr>
        <p:spPr>
          <a:xfrm>
            <a:off x="1006839" y="733530"/>
            <a:ext cx="10659297" cy="1961429"/>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356330"/>
      </p:ext>
    </p:extLst>
  </p:cSld>
  <p:clrMapOvr>
    <a:masterClrMapping/>
  </p:clrMapOvr>
</p:sld>
</file>

<file path=ppt/theme/theme1.xml><?xml version="1.0" encoding="utf-8"?>
<a:theme xmlns:a="http://schemas.openxmlformats.org/drawingml/2006/main" name="Badge">
  <a:themeElements>
    <a:clrScheme name="Custom 3">
      <a:dk1>
        <a:sysClr val="windowText" lastClr="000000"/>
      </a:dk1>
      <a:lt1>
        <a:sysClr val="window" lastClr="FFFFFF"/>
      </a:lt1>
      <a:dk2>
        <a:srgbClr val="0B082E"/>
      </a:dk2>
      <a:lt2>
        <a:srgbClr val="F3F3F2"/>
      </a:lt2>
      <a:accent1>
        <a:srgbClr val="3AA0CE"/>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Badge</Template>
  <TotalTime>3928</TotalTime>
  <Words>1635</Words>
  <Application>Microsoft Macintosh PowerPoint</Application>
  <PresentationFormat>Widescreen</PresentationFormat>
  <Paragraphs>312</Paragraphs>
  <Slides>30</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Aptos</vt:lpstr>
      <vt:lpstr>Arial</vt:lpstr>
      <vt:lpstr>Book Antiqua</vt:lpstr>
      <vt:lpstr>Calibri</vt:lpstr>
      <vt:lpstr>Gill Sans</vt:lpstr>
      <vt:lpstr>Gill Sans MT</vt:lpstr>
      <vt:lpstr>Impact</vt:lpstr>
      <vt:lpstr>Symbol</vt:lpstr>
      <vt:lpstr>Times New Roman</vt:lpstr>
      <vt:lpstr>Wingdings</vt:lpstr>
      <vt:lpstr>Badge</vt:lpstr>
      <vt:lpstr>Developing an algorithm to assess the likelihood of ground-level smoke:  the RAQC Smoke IMpact Assessment System (SIMAS) project </vt:lpstr>
      <vt:lpstr>Overview</vt:lpstr>
      <vt:lpstr>PowerPoint Presentation</vt:lpstr>
      <vt:lpstr>PowerPoint Presentation</vt:lpstr>
      <vt:lpstr>OZONE TRENDS IN THE FRONT RANGE</vt:lpstr>
      <vt:lpstr>PROJECT GOALS</vt:lpstr>
      <vt:lpstr>Methodology – Smoke Impact Assessment System</vt:lpstr>
      <vt:lpstr>Smoke Impact Assessment System Overview</vt:lpstr>
      <vt:lpstr>Smoke Impact Assessment System Overview</vt:lpstr>
      <vt:lpstr>Smoke Impact Assessment System – Data Sources</vt:lpstr>
      <vt:lpstr>Hazard Mapping System (HMS) Smoke model</vt:lpstr>
      <vt:lpstr>Monitoring Data</vt:lpstr>
      <vt:lpstr>High Resolution Rapid Refresh (HRRR) Smoke model</vt:lpstr>
      <vt:lpstr>Smoke Impact Assessment System Overview</vt:lpstr>
      <vt:lpstr>Smoke Impact Assessment System </vt:lpstr>
      <vt:lpstr>Smoke Impact Assessment System Overview</vt:lpstr>
      <vt:lpstr>Example: July 23, 2024</vt:lpstr>
      <vt:lpstr>Example: July 23, 2024</vt:lpstr>
      <vt:lpstr>Example: July 23, 2024</vt:lpstr>
      <vt:lpstr>Example: July 23, 2024</vt:lpstr>
      <vt:lpstr>Example: July 23, 2024</vt:lpstr>
      <vt:lpstr>Example: July 26, 2024</vt:lpstr>
      <vt:lpstr>Example: August 1, 2024</vt:lpstr>
      <vt:lpstr>Smoke Impact Assessment System Overview</vt:lpstr>
      <vt:lpstr>Smoke Impact Assessment System – Final Product</vt:lpstr>
      <vt:lpstr>Smoke Impact Assessment System – Final Product</vt:lpstr>
      <vt:lpstr>Conclusions &amp; Outcomes</vt:lpstr>
      <vt:lpstr>Next Steps &amp; Improvements</vt:lpstr>
      <vt:lpstr>Questions</vt:lpstr>
      <vt:lpstr>Determination of Cut-Points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RAQC Meeting Presentation</dc:title>
  <dc:creator>Tehya Stockman</dc:creator>
  <cp:lastModifiedBy>Lyndsey DeMarco</cp:lastModifiedBy>
  <cp:revision>93</cp:revision>
  <cp:lastPrinted>2024-11-10T20:57:24Z</cp:lastPrinted>
  <dcterms:created xsi:type="dcterms:W3CDTF">2024-04-29T22:19:10Z</dcterms:created>
  <dcterms:modified xsi:type="dcterms:W3CDTF">2024-11-12T18:04:54Z</dcterms:modified>
</cp:coreProperties>
</file>