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5"/>
  </p:sldMasterIdLst>
  <p:notesMasterIdLst>
    <p:notesMasterId r:id="rId25"/>
  </p:notesMasterIdLst>
  <p:handoutMasterIdLst>
    <p:handoutMasterId r:id="rId26"/>
  </p:handoutMasterIdLst>
  <p:sldIdLst>
    <p:sldId id="256" r:id="rId6"/>
    <p:sldId id="302" r:id="rId7"/>
    <p:sldId id="290" r:id="rId8"/>
    <p:sldId id="291" r:id="rId9"/>
    <p:sldId id="299" r:id="rId10"/>
    <p:sldId id="305" r:id="rId11"/>
    <p:sldId id="306" r:id="rId12"/>
    <p:sldId id="293" r:id="rId13"/>
    <p:sldId id="295" r:id="rId14"/>
    <p:sldId id="296" r:id="rId15"/>
    <p:sldId id="292" r:id="rId16"/>
    <p:sldId id="307" r:id="rId17"/>
    <p:sldId id="300" r:id="rId18"/>
    <p:sldId id="297" r:id="rId19"/>
    <p:sldId id="304" r:id="rId20"/>
    <p:sldId id="308" r:id="rId21"/>
    <p:sldId id="303" r:id="rId22"/>
    <p:sldId id="294" r:id="rId23"/>
    <p:sldId id="301" r:id="rId2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herine Chesla" initials="KC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203"/>
    <a:srgbClr val="0261A2"/>
    <a:srgbClr val="FFFFFF"/>
    <a:srgbClr val="C7F0FD"/>
    <a:srgbClr val="E4DDE7"/>
    <a:srgbClr val="D5E1EF"/>
    <a:srgbClr val="DEE1EA"/>
    <a:srgbClr val="B7BED2"/>
    <a:srgbClr val="CCECFF"/>
    <a:srgbClr val="4963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840" autoAdjust="0"/>
  </p:normalViewPr>
  <p:slideViewPr>
    <p:cSldViewPr>
      <p:cViewPr varScale="1">
        <p:scale>
          <a:sx n="90" d="100"/>
          <a:sy n="90" d="100"/>
        </p:scale>
        <p:origin x="225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120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413" cy="464180"/>
          </a:xfrm>
          <a:prstGeom prst="rect">
            <a:avLst/>
          </a:prstGeom>
        </p:spPr>
        <p:txBody>
          <a:bodyPr vert="horz" lIns="92226" tIns="46113" rIns="92226" bIns="4611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386" y="0"/>
            <a:ext cx="3037413" cy="464180"/>
          </a:xfrm>
          <a:prstGeom prst="rect">
            <a:avLst/>
          </a:prstGeom>
        </p:spPr>
        <p:txBody>
          <a:bodyPr vert="horz" lIns="92226" tIns="46113" rIns="92226" bIns="46113" rtlCol="0"/>
          <a:lstStyle>
            <a:lvl1pPr algn="r">
              <a:defRPr sz="1200"/>
            </a:lvl1pPr>
          </a:lstStyle>
          <a:p>
            <a:fld id="{821D98C5-E13F-4A80-84E7-DC02EF390B30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1"/>
            <a:ext cx="3037413" cy="464180"/>
          </a:xfrm>
          <a:prstGeom prst="rect">
            <a:avLst/>
          </a:prstGeom>
        </p:spPr>
        <p:txBody>
          <a:bodyPr vert="horz" lIns="92226" tIns="46113" rIns="92226" bIns="4611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386" y="8830621"/>
            <a:ext cx="3037413" cy="464180"/>
          </a:xfrm>
          <a:prstGeom prst="rect">
            <a:avLst/>
          </a:prstGeom>
        </p:spPr>
        <p:txBody>
          <a:bodyPr vert="horz" lIns="92226" tIns="46113" rIns="92226" bIns="46113" rtlCol="0" anchor="b"/>
          <a:lstStyle>
            <a:lvl1pPr algn="r">
              <a:defRPr sz="1200"/>
            </a:lvl1pPr>
          </a:lstStyle>
          <a:p>
            <a:fld id="{6EC51BEB-EF65-480B-9380-D00A6DE6BF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9807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l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r">
              <a:defRPr sz="1200"/>
            </a:lvl1pPr>
          </a:lstStyle>
          <a:p>
            <a:pPr>
              <a:defRPr/>
            </a:pPr>
            <a:fld id="{032E999E-23B0-428E-8AA5-33935F0FDC5B}" type="datetimeFigureOut">
              <a:rPr lang="en-US"/>
              <a:pPr>
                <a:defRPr/>
              </a:pPr>
              <a:t>11/7/2024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0" tIns="46585" rIns="93170" bIns="4658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1" cy="4183063"/>
          </a:xfrm>
          <a:prstGeom prst="rect">
            <a:avLst/>
          </a:prstGeom>
        </p:spPr>
        <p:txBody>
          <a:bodyPr vert="horz" lIns="93170" tIns="46585" rIns="93170" bIns="4658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3038475" cy="465138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l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6"/>
            <a:ext cx="3038475" cy="465138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r">
              <a:defRPr sz="1200"/>
            </a:lvl1pPr>
          </a:lstStyle>
          <a:p>
            <a:pPr>
              <a:defRPr/>
            </a:pPr>
            <a:fld id="{DCA759EC-435E-49A2-B601-94ED5EEAC9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3613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89197F-89EF-4A5C-B8F6-6039B4C29E80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A759EC-435E-49A2-B601-94ED5EEAC9D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127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Assumes - At least one person is onsite at least seasonally</a:t>
            </a:r>
            <a:endParaRPr lang="en-US" sz="2800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A759EC-435E-49A2-B601-94ED5EEAC9D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976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Work closely with local communities (nothing else around) </a:t>
            </a:r>
          </a:p>
          <a:p>
            <a:pPr lvl="1"/>
            <a:r>
              <a:rPr lang="en-US" sz="2800" dirty="0"/>
              <a:t>Federal, EPA</a:t>
            </a:r>
          </a:p>
          <a:p>
            <a:pPr lvl="1"/>
            <a:r>
              <a:rPr lang="en-US" sz="2800" dirty="0"/>
              <a:t>Military</a:t>
            </a:r>
          </a:p>
          <a:p>
            <a:pPr lvl="1"/>
            <a:r>
              <a:rPr lang="en-US" sz="2800" dirty="0"/>
              <a:t>State</a:t>
            </a:r>
          </a:p>
          <a:p>
            <a:pPr lvl="1"/>
            <a:r>
              <a:rPr lang="en-US" sz="2400" dirty="0"/>
              <a:t>City/County/Boroughs </a:t>
            </a:r>
          </a:p>
          <a:p>
            <a:pPr lvl="2"/>
            <a:r>
              <a:rPr lang="en-US" sz="2400" dirty="0"/>
              <a:t>Local Fire Marshalls &amp; Police</a:t>
            </a:r>
          </a:p>
          <a:p>
            <a:pPr lvl="1"/>
            <a:endParaRPr lang="en-US" sz="2800" dirty="0"/>
          </a:p>
          <a:p>
            <a:pPr marL="585788" lvl="1" indent="0">
              <a:buNone/>
            </a:pPr>
            <a:endParaRPr lang="en-US" sz="2800" dirty="0"/>
          </a:p>
          <a:p>
            <a:pPr lvl="1"/>
            <a:r>
              <a:rPr lang="en-US" sz="2800" dirty="0"/>
              <a:t>Nonprofits</a:t>
            </a:r>
          </a:p>
          <a:p>
            <a:pPr lvl="2"/>
            <a:r>
              <a:rPr lang="en-US" sz="2400" dirty="0"/>
              <a:t>International Bird Rescue, International Wildlife Research, Sealife Centers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Bird, wildlife sanctuary's </a:t>
            </a:r>
          </a:p>
          <a:p>
            <a:endParaRPr lang="en-US" dirty="0"/>
          </a:p>
          <a:p>
            <a:r>
              <a:rPr lang="en-US" dirty="0"/>
              <a:t>Water = way more folks involved . Coast Guard</a:t>
            </a:r>
          </a:p>
          <a:p>
            <a:endParaRPr lang="en-US" dirty="0"/>
          </a:p>
          <a:p>
            <a:pPr lvl="1"/>
            <a:r>
              <a:rPr lang="en-US" sz="2400" dirty="0"/>
              <a:t>Fish and Game</a:t>
            </a:r>
          </a:p>
          <a:p>
            <a:pPr lvl="1"/>
            <a:r>
              <a:rPr lang="en-US" sz="2400" dirty="0"/>
              <a:t>Natural Resources</a:t>
            </a:r>
          </a:p>
          <a:p>
            <a:pPr lvl="1"/>
            <a:r>
              <a:rPr lang="en-US" sz="2400" dirty="0"/>
              <a:t>Cultural Resources</a:t>
            </a:r>
          </a:p>
          <a:p>
            <a:pPr lvl="1"/>
            <a:r>
              <a:rPr lang="en-US" sz="2400" dirty="0"/>
              <a:t>Forest Service</a:t>
            </a:r>
          </a:p>
          <a:p>
            <a:pPr lvl="1"/>
            <a:r>
              <a:rPr lang="en-US" sz="2400" dirty="0"/>
              <a:t>Environmental Department</a:t>
            </a:r>
          </a:p>
          <a:p>
            <a:pPr lvl="2"/>
            <a:r>
              <a:rPr lang="en-US" sz="2000" dirty="0"/>
              <a:t>Spill Response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A759EC-435E-49A2-B601-94ED5EEAC9D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978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Full Time</a:t>
            </a:r>
          </a:p>
          <a:p>
            <a:r>
              <a:rPr lang="en-US" dirty="0"/>
              <a:t>Seasonal?</a:t>
            </a:r>
          </a:p>
          <a:p>
            <a:r>
              <a:rPr lang="en-US" dirty="0"/>
              <a:t>Make their job as easy as possible to do it.</a:t>
            </a:r>
          </a:p>
          <a:p>
            <a:pPr lvl="1"/>
            <a:r>
              <a:rPr lang="en-US" sz="2800" dirty="0"/>
              <a:t>Onsite Facility</a:t>
            </a:r>
          </a:p>
          <a:p>
            <a:pPr lvl="2"/>
            <a:r>
              <a:rPr lang="en-US" sz="2400" dirty="0"/>
              <a:t>Night shift, the forgotten shift</a:t>
            </a:r>
          </a:p>
          <a:p>
            <a:pPr lvl="2"/>
            <a:endParaRPr lang="en-US" sz="24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Making resources that transferable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Robust </a:t>
            </a:r>
          </a:p>
          <a:p>
            <a:pPr lvl="0"/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A759EC-435E-49A2-B601-94ED5EEAC9D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743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people want to do a good job </a:t>
            </a:r>
          </a:p>
          <a:p>
            <a:r>
              <a:rPr lang="en-US" dirty="0"/>
              <a:t>Folks that are remote, </a:t>
            </a:r>
          </a:p>
          <a:p>
            <a:r>
              <a:rPr lang="en-US" dirty="0"/>
              <a:t>FOLKS ARE DOING MULTPLE JOBS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A759EC-435E-49A2-B601-94ED5EEAC9D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331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Budgeting</a:t>
            </a:r>
          </a:p>
          <a:p>
            <a:r>
              <a:rPr lang="en-US" dirty="0"/>
              <a:t>Timelines</a:t>
            </a:r>
          </a:p>
          <a:p>
            <a:pPr lvl="1"/>
            <a:r>
              <a:rPr lang="en-US" dirty="0"/>
              <a:t>Large equipment, ship early</a:t>
            </a:r>
          </a:p>
          <a:p>
            <a:r>
              <a:rPr lang="en-US" dirty="0"/>
              <a:t>Communicating </a:t>
            </a:r>
            <a:r>
              <a:rPr lang="en-US" dirty="0" err="1"/>
              <a:t>Expections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A759EC-435E-49A2-B601-94ED5EEAC9D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852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Community Members to help if you have a strong relationship with them</a:t>
            </a:r>
          </a:p>
          <a:p>
            <a:endParaRPr lang="en-US" dirty="0"/>
          </a:p>
          <a:p>
            <a:r>
              <a:rPr lang="en-US" dirty="0"/>
              <a:t>Story about getting off an island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A759EC-435E-49A2-B601-94ED5EEAC9D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720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Coast Guard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A759EC-435E-49A2-B601-94ED5EEAC9D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938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Modeling Air Emission trigger </a:t>
            </a:r>
          </a:p>
          <a:p>
            <a:endParaRPr lang="en-US" dirty="0"/>
          </a:p>
          <a:p>
            <a:r>
              <a:rPr lang="en-US" dirty="0"/>
              <a:t>Does contractor know what to expect</a:t>
            </a:r>
          </a:p>
          <a:p>
            <a:endParaRPr lang="en-US" dirty="0"/>
          </a:p>
          <a:p>
            <a:r>
              <a:rPr lang="en-US" dirty="0"/>
              <a:t>Flight to A to B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Briefing of task (first time going remote or is it a local company)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Deadline for inspection? How tight is timeline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A759EC-435E-49A2-B601-94ED5EEAC9D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569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>
            <a:lvl1pPr>
              <a:defRPr sz="4800" b="1" cap="all" baseline="0">
                <a:ln w="6350"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9D451-E0C6-4CCC-840B-A8765F9E937B}" type="datetime1">
              <a:rPr lang="en-US" smtClean="0"/>
              <a:pPr>
                <a:defRPr/>
              </a:pPr>
              <a:t>11/7/2024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E195D-DA4F-4606-AEF0-2CBA65F6B9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spcBef>
                <a:spcPts val="0"/>
              </a:spcBef>
              <a:spcAft>
                <a:spcPts val="1200"/>
              </a:spcAft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spcBef>
                <a:spcPts val="0"/>
              </a:spcBef>
              <a:spcAft>
                <a:spcPts val="1200"/>
              </a:spcAft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EFF7A-50D8-49BE-9CD1-05F575A3E3A3}" type="datetime1">
              <a:rPr lang="en-US" smtClean="0"/>
              <a:pPr>
                <a:defRPr/>
              </a:pPr>
              <a:t>11/7/2024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50B99-60EE-40F0-84A3-3701314825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spcBef>
                <a:spcPts val="0"/>
              </a:spcBef>
              <a:spcAft>
                <a:spcPts val="1200"/>
              </a:spcAft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spcBef>
                <a:spcPts val="0"/>
              </a:spcBef>
              <a:spcAft>
                <a:spcPts val="1200"/>
              </a:spcAft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32491-45B6-493E-B80F-4C310BE6BD71}" type="datetime1">
              <a:rPr lang="en-US" smtClean="0"/>
              <a:pPr>
                <a:defRPr/>
              </a:pPr>
              <a:t>11/7/2024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89D8-1A5A-4265-82F9-AC99431645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spcBef>
                <a:spcPts val="0"/>
              </a:spcBef>
              <a:spcAft>
                <a:spcPts val="1200"/>
              </a:spcAft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22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CE7E-A3FE-45AF-81C8-34565EEC280A}" type="datetime1">
              <a:rPr lang="en-US" smtClean="0"/>
              <a:pPr>
                <a:defRPr/>
              </a:pPr>
              <a:t>11/7/2024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B73BA-8E32-4E84-BCE8-79BCEF2475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F07E1-F04C-4701-9761-499F12C6303C}" type="datetime1">
              <a:rPr lang="en-US" smtClean="0"/>
              <a:pPr>
                <a:defRPr/>
              </a:pPr>
              <a:t>11/7/2024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A3BDA-12C5-404C-8AB9-34DF936E24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2600">
                <a:solidFill>
                  <a:schemeClr val="tx1">
                    <a:lumMod val="75000"/>
                  </a:schemeClr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2600">
                <a:solidFill>
                  <a:schemeClr val="tx1">
                    <a:lumMod val="75000"/>
                  </a:schemeClr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B1A7F-3C7E-48EC-8E7D-22A55D3BF70C}" type="datetime1">
              <a:rPr lang="en-US" smtClean="0"/>
              <a:pPr>
                <a:defRPr/>
              </a:pPr>
              <a:t>11/7/2024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EDC90-D560-4E7C-978B-9F6F2C4139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tx1">
                    <a:lumMod val="75000"/>
                  </a:schemeClr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>
                    <a:lumMod val="75000"/>
                  </a:schemeClr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1">
                    <a:lumMod val="75000"/>
                  </a:schemeClr>
                </a:solidFill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1">
                    <a:lumMod val="75000"/>
                  </a:schemeClr>
                </a:solidFill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tx1">
                    <a:lumMod val="75000"/>
                  </a:schemeClr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>
                    <a:lumMod val="75000"/>
                  </a:schemeClr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1">
                    <a:lumMod val="75000"/>
                  </a:schemeClr>
                </a:solidFill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1">
                    <a:lumMod val="75000"/>
                  </a:schemeClr>
                </a:solidFill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057B2-E1FD-409C-B5F7-5A5EEDFF66D6}" type="datetime1">
              <a:rPr lang="en-US" smtClean="0"/>
              <a:pPr>
                <a:defRPr/>
              </a:pPr>
              <a:t>11/7/2024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19629-5A87-445F-81A0-F77E8BF285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A71FC-0853-48BF-89E1-706D7E7D45D3}" type="datetime1">
              <a:rPr lang="en-US" smtClean="0"/>
              <a:pPr>
                <a:defRPr/>
              </a:pPr>
              <a:t>11/7/2024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EC2F6-EDDC-4E2D-A9CA-9EAA9343BB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531D4-1185-4819-A047-CDEA94790C56}" type="datetime1">
              <a:rPr lang="en-US" smtClean="0"/>
              <a:pPr>
                <a:defRPr/>
              </a:pPr>
              <a:t>11/7/2024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9BFA0-2C35-4DCF-A195-D19A5A6D45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1400">
                <a:solidFill>
                  <a:schemeClr val="tx1">
                    <a:lumMod val="75000"/>
                  </a:schemeClr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600">
                <a:solidFill>
                  <a:schemeClr val="tx1">
                    <a:lumMod val="75000"/>
                  </a:schemeClr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2200">
                <a:solidFill>
                  <a:schemeClr val="tx1">
                    <a:lumMod val="75000"/>
                  </a:schemeClr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defRPr sz="2000">
                <a:solidFill>
                  <a:schemeClr val="tx1">
                    <a:lumMod val="75000"/>
                  </a:schemeClr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4243D-435B-4124-B014-B88ED5B917F5}" type="datetime1">
              <a:rPr lang="en-US" smtClean="0"/>
              <a:pPr>
                <a:defRPr/>
              </a:pPr>
              <a:t>11/7/2024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5BE06-5525-4651-8AF0-B023E515B1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7B407-42DC-4589-8689-99DD6A811977}" type="datetime1">
              <a:rPr lang="en-US" smtClean="0"/>
              <a:pPr>
                <a:defRPr/>
              </a:pPr>
              <a:t>11/7/2024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00827-9F47-42EA-A5F3-2C293B5DE5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0000">
              <a:schemeClr val="bg2"/>
            </a:gs>
            <a:gs pos="100000">
              <a:srgbClr val="0261A2">
                <a:alpha val="64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2D245A-7963-4BE5-9899-B5142FB25C7F}" type="datetime1">
              <a:rPr lang="en-US" smtClean="0"/>
              <a:pPr>
                <a:defRPr/>
              </a:pPr>
              <a:t>11/7/2024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9D3757-D8C0-4293-AA7B-54F842719AB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kern="1200">
          <a:ln w="6350">
            <a:noFill/>
          </a:ln>
          <a:solidFill>
            <a:schemeClr val="tx1">
              <a:lumMod val="75000"/>
            </a:schemeClr>
          </a:solidFill>
          <a:effectLst/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1" fontAlgn="base" hangingPunct="1">
        <a:spcBef>
          <a:spcPts val="0"/>
        </a:spcBef>
        <a:spcAft>
          <a:spcPts val="1200"/>
        </a:spcAft>
        <a:buClr>
          <a:schemeClr val="tx1">
            <a:lumMod val="75000"/>
          </a:schemeClr>
        </a:buClr>
        <a:buSzPct val="80000"/>
        <a:buFont typeface="Arial" pitchFamily="34" charset="0"/>
        <a:buChar char="•"/>
        <a:defRPr sz="3600" kern="1200" baseline="0">
          <a:solidFill>
            <a:schemeClr val="tx1">
              <a:lumMod val="75000"/>
            </a:schemeClr>
          </a:solidFill>
          <a:effectLst/>
          <a:latin typeface="Arial" pitchFamily="34" charset="0"/>
          <a:ea typeface="+mn-ea"/>
          <a:cs typeface="Arial" pitchFamily="34" charset="0"/>
        </a:defRPr>
      </a:lvl1pPr>
      <a:lvl2pPr marL="868363" indent="-282575" algn="l" rtl="0" eaLnBrk="1" fontAlgn="base" hangingPunct="1">
        <a:spcBef>
          <a:spcPts val="0"/>
        </a:spcBef>
        <a:spcAft>
          <a:spcPts val="1200"/>
        </a:spcAft>
        <a:buClr>
          <a:schemeClr val="tx1">
            <a:lumMod val="75000"/>
          </a:schemeClr>
        </a:buClr>
        <a:buSzPct val="80000"/>
        <a:buFont typeface="Arial" pitchFamily="34" charset="0"/>
        <a:buChar char="•"/>
        <a:defRPr sz="3200" kern="1200" baseline="0">
          <a:solidFill>
            <a:schemeClr val="tx1">
              <a:lumMod val="75000"/>
            </a:schemeClr>
          </a:solidFill>
          <a:effectLst/>
          <a:latin typeface="Arial" pitchFamily="34" charset="0"/>
          <a:ea typeface="+mn-ea"/>
          <a:cs typeface="Arial" pitchFamily="34" charset="0"/>
        </a:defRPr>
      </a:lvl2pPr>
      <a:lvl3pPr marL="1133475" indent="-228600" algn="l" rtl="0" eaLnBrk="1" fontAlgn="base" hangingPunct="1">
        <a:spcBef>
          <a:spcPts val="0"/>
        </a:spcBef>
        <a:spcAft>
          <a:spcPts val="1200"/>
        </a:spcAft>
        <a:buClr>
          <a:schemeClr val="tx1"/>
        </a:buClr>
        <a:buSzPct val="95000"/>
        <a:buFont typeface="Arial" pitchFamily="34" charset="0"/>
        <a:buChar char="•"/>
        <a:defRPr sz="2800" kern="1200" baseline="0">
          <a:solidFill>
            <a:schemeClr val="tx1">
              <a:lumMod val="75000"/>
            </a:schemeClr>
          </a:solidFill>
          <a:effectLst/>
          <a:latin typeface="Arial" pitchFamily="34" charset="0"/>
          <a:ea typeface="+mn-ea"/>
          <a:cs typeface="Arial" pitchFamily="34" charset="0"/>
        </a:defRPr>
      </a:lvl3pPr>
      <a:lvl4pPr marL="1352550" indent="-182563" algn="l" rtl="0" eaLnBrk="1" fontAlgn="base" hangingPunct="1">
        <a:spcBef>
          <a:spcPts val="0"/>
        </a:spcBef>
        <a:spcAft>
          <a:spcPts val="1200"/>
        </a:spcAft>
        <a:buClr>
          <a:schemeClr val="tx1"/>
        </a:buClr>
        <a:buSzPct val="100000"/>
        <a:buFont typeface="Arial" pitchFamily="34" charset="0"/>
        <a:buChar char="•"/>
        <a:defRPr sz="2400" kern="1200" baseline="0">
          <a:solidFill>
            <a:schemeClr val="tx1">
              <a:lumMod val="75000"/>
            </a:schemeClr>
          </a:solidFill>
          <a:effectLst/>
          <a:latin typeface="Arial" pitchFamily="34" charset="0"/>
          <a:ea typeface="+mn-ea"/>
          <a:cs typeface="Arial" pitchFamily="34" charset="0"/>
        </a:defRPr>
      </a:lvl4pPr>
      <a:lvl5pPr marL="1544638" indent="-182563" algn="l" rtl="0" eaLnBrk="1" fontAlgn="base" hangingPunct="1">
        <a:spcBef>
          <a:spcPts val="0"/>
        </a:spcBef>
        <a:spcAft>
          <a:spcPts val="1200"/>
        </a:spcAft>
        <a:buClr>
          <a:schemeClr val="tx1"/>
        </a:buClr>
        <a:buFont typeface="Arial" pitchFamily="34" charset="0"/>
        <a:buChar char="•"/>
        <a:defRPr sz="2200" kern="1200" baseline="0">
          <a:solidFill>
            <a:schemeClr val="tx1">
              <a:lumMod val="75000"/>
            </a:schemeClr>
          </a:solidFill>
          <a:effectLst/>
          <a:latin typeface="Arial" pitchFamily="34" charset="0"/>
          <a:ea typeface="+mn-ea"/>
          <a:cs typeface="Arial" pitchFamily="34" charset="0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8229600" cy="5105400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Out of sight, not out of compliance</a:t>
            </a:r>
            <a:br>
              <a:rPr lang="en-US" dirty="0">
                <a:solidFill>
                  <a:schemeClr val="tx1">
                    <a:lumMod val="75000"/>
                  </a:schemeClr>
                </a:solidFill>
                <a:latin typeface="Helvetica" pitchFamily="34" charset="0"/>
              </a:rPr>
            </a:br>
            <a:r>
              <a:rPr lang="en-US" sz="2000" i="1" cap="none" dirty="0">
                <a:latin typeface="Helvetica" pitchFamily="34" charset="0"/>
              </a:rPr>
              <a:t>A</a:t>
            </a:r>
            <a:r>
              <a:rPr lang="en-US" sz="2000" i="1" cap="none" dirty="0">
                <a:solidFill>
                  <a:schemeClr val="tx1">
                    <a:lumMod val="75000"/>
                  </a:schemeClr>
                </a:solidFill>
                <a:effectLst/>
              </a:rPr>
              <a:t>dvice for folks new to remote support</a:t>
            </a:r>
            <a:br>
              <a:rPr lang="en-US" dirty="0">
                <a:solidFill>
                  <a:schemeClr val="tx1">
                    <a:lumMod val="75000"/>
                  </a:schemeClr>
                </a:solidFill>
                <a:latin typeface="Helvetica" pitchFamily="34" charset="0"/>
              </a:rPr>
            </a:br>
            <a:br>
              <a:rPr lang="en-US" dirty="0">
                <a:solidFill>
                  <a:schemeClr val="tx1">
                    <a:lumMod val="75000"/>
                  </a:schemeClr>
                </a:solidFill>
                <a:latin typeface="Helvetica" pitchFamily="34" charset="0"/>
              </a:rPr>
            </a:br>
            <a:r>
              <a:rPr lang="en-US" sz="3200" cap="none" dirty="0">
                <a:solidFill>
                  <a:schemeClr val="tx1">
                    <a:lumMod val="75000"/>
                  </a:schemeClr>
                </a:solidFill>
                <a:effectLst/>
              </a:rPr>
              <a:t>Casey Fee, Air Sciences Inc.</a:t>
            </a:r>
            <a:br>
              <a:rPr lang="en-US" sz="3200" cap="none" dirty="0">
                <a:solidFill>
                  <a:schemeClr val="tx1">
                    <a:lumMod val="75000"/>
                  </a:schemeClr>
                </a:solidFill>
                <a:effectLst/>
              </a:rPr>
            </a:br>
            <a:r>
              <a:rPr lang="en-US" sz="3200" cap="none" dirty="0">
                <a:solidFill>
                  <a:schemeClr val="tx1">
                    <a:lumMod val="75000"/>
                  </a:schemeClr>
                </a:solidFill>
                <a:effectLst/>
              </a:rPr>
              <a:t>November 2024</a:t>
            </a:r>
            <a:endParaRPr lang="en-US" sz="3200" dirty="0">
              <a:solidFill>
                <a:schemeClr val="tx1">
                  <a:lumMod val="75000"/>
                </a:schemeClr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252" y="5120640"/>
            <a:ext cx="2029748" cy="1280160"/>
          </a:xfrm>
          <a:prstGeom prst="rect">
            <a:avLst/>
          </a:prstGeom>
        </p:spPr>
      </p:pic>
      <p:pic>
        <p:nvPicPr>
          <p:cNvPr id="26" name="Picture 25" descr="A reflection of a building in water&#10;&#10;Description automatically generated">
            <a:extLst>
              <a:ext uri="{FF2B5EF4-FFF2-40B4-BE49-F238E27FC236}">
                <a16:creationId xmlns:a16="http://schemas.microsoft.com/office/drawing/2014/main" id="{3EB0AB4E-30F6-C6A6-3B61-4F7DA06C60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71600" y="4370387"/>
            <a:ext cx="2605617" cy="1954213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30CE4D22-4CA2-7205-0731-134D8C988C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rcRect l="-161075" t="-161075" r="-161075" b="-161075"/>
          <a:stretch>
            <a:fillRect/>
          </a:stretch>
        </p:blipFill>
        <p:spPr>
          <a:xfrm>
            <a:off x="7004304" y="4718304"/>
            <a:ext cx="2057400" cy="205740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729"/>
    </mc:Choice>
    <mc:Fallback>
      <p:transition spd="slow" advTm="137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390B7-B5CB-6E7D-4B56-D9DF34EDD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3E973-5C7D-A31B-66DA-3962F1750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aware of hazmat requirements</a:t>
            </a:r>
          </a:p>
          <a:p>
            <a:pPr lvl="1"/>
            <a:r>
              <a:rPr lang="en-US" dirty="0"/>
              <a:t>Storage (time and amount)</a:t>
            </a:r>
          </a:p>
          <a:p>
            <a:pPr lvl="2"/>
            <a:r>
              <a:rPr lang="en-US" dirty="0"/>
              <a:t>Batteries</a:t>
            </a:r>
          </a:p>
          <a:p>
            <a:pPr lvl="3"/>
            <a:r>
              <a:rPr lang="en-US" dirty="0"/>
              <a:t>Alkaline vs Lead Acid</a:t>
            </a:r>
          </a:p>
          <a:p>
            <a:pPr lvl="2"/>
            <a:r>
              <a:rPr lang="en-US" dirty="0"/>
              <a:t>Generator</a:t>
            </a:r>
          </a:p>
          <a:p>
            <a:pPr lvl="3"/>
            <a:r>
              <a:rPr lang="en-US" dirty="0"/>
              <a:t>Diesels</a:t>
            </a:r>
          </a:p>
          <a:p>
            <a:pPr lvl="1"/>
            <a:r>
              <a:rPr lang="en-US" dirty="0"/>
              <a:t>Transportation Requirements</a:t>
            </a:r>
          </a:p>
          <a:p>
            <a:pPr lvl="2"/>
            <a:r>
              <a:rPr lang="en-US" dirty="0"/>
              <a:t>Hazardous Waste Manifests</a:t>
            </a:r>
            <a:r>
              <a:rPr lang="en-US" dirty="0">
                <a:highlight>
                  <a:srgbClr val="FFFF00"/>
                </a:highlight>
              </a:rPr>
              <a:t> </a:t>
            </a:r>
          </a:p>
          <a:p>
            <a:pPr marL="1169987" lvl="3" indent="0">
              <a:buNone/>
            </a:pPr>
            <a:endParaRPr lang="en-US" dirty="0"/>
          </a:p>
          <a:p>
            <a:pPr lvl="3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3FB8F6-8D3C-5529-1D86-2B3361FF7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8B73BA-8E32-4E84-BCE8-79BCEF24758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1" name="AutoShape 2" descr="10 Steps to Uniform Hazardous Waste Manifest Completion | Heritage  Environmental Services">
            <a:extLst>
              <a:ext uri="{FF2B5EF4-FFF2-40B4-BE49-F238E27FC236}">
                <a16:creationId xmlns:a16="http://schemas.microsoft.com/office/drawing/2014/main" id="{D7354E2A-3424-A684-4F9A-0B13590C04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460494-BD6D-1375-1590-6EB897977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082131"/>
            <a:ext cx="2329214" cy="174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1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lake with a mountain in the background&#10;&#10;Description automatically generated">
            <a:extLst>
              <a:ext uri="{FF2B5EF4-FFF2-40B4-BE49-F238E27FC236}">
                <a16:creationId xmlns:a16="http://schemas.microsoft.com/office/drawing/2014/main" id="{6AF12D7C-753B-2F17-2507-CFF13094EC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967434"/>
            <a:ext cx="2632075" cy="19740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Training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English the first language?</a:t>
            </a:r>
          </a:p>
          <a:p>
            <a:pPr lvl="1"/>
            <a:r>
              <a:rPr lang="en-US" sz="2800" dirty="0"/>
              <a:t>Average reading level in US is 7</a:t>
            </a:r>
            <a:r>
              <a:rPr lang="en-US" sz="2800" baseline="30000" dirty="0"/>
              <a:t>th</a:t>
            </a:r>
            <a:r>
              <a:rPr lang="en-US" sz="2800" dirty="0"/>
              <a:t> to 8</a:t>
            </a:r>
            <a:r>
              <a:rPr lang="en-US" sz="2800" baseline="30000" dirty="0"/>
              <a:t>th</a:t>
            </a:r>
            <a:r>
              <a:rPr lang="en-US" sz="2800" dirty="0"/>
              <a:t> grade</a:t>
            </a:r>
            <a:r>
              <a:rPr lang="en-US" sz="2800" baseline="30000" dirty="0"/>
              <a:t>1</a:t>
            </a:r>
          </a:p>
          <a:p>
            <a:pPr lvl="1"/>
            <a:r>
              <a:rPr lang="en-US" sz="2800" dirty="0"/>
              <a:t>Use ChatGPT</a:t>
            </a:r>
          </a:p>
          <a:p>
            <a:pPr lvl="1"/>
            <a:r>
              <a:rPr lang="en-US" sz="2800" dirty="0"/>
              <a:t>Translate</a:t>
            </a:r>
          </a:p>
          <a:p>
            <a:r>
              <a:rPr lang="en-US" sz="3200" dirty="0"/>
              <a:t>Assessable?</a:t>
            </a:r>
          </a:p>
          <a:p>
            <a:pPr lvl="1"/>
            <a:r>
              <a:rPr lang="en-US" sz="2800" dirty="0"/>
              <a:t>High contrast, readable fonts, flow charts/checklists, photos (if printed in black and white, can you still tell what it is)</a:t>
            </a:r>
          </a:p>
          <a:p>
            <a:pPr marL="136525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8B73BA-8E32-4E84-BCE8-79BCEF24758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40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C8093-AD9C-38D4-3932-A500425E8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Training Documents, </a:t>
            </a:r>
            <a:r>
              <a:rPr lang="en-US" sz="3200" i="1" dirty="0"/>
              <a:t>Continued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198D7-B26E-700D-6740-E3387B048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52828"/>
          </a:xfrm>
        </p:spPr>
        <p:txBody>
          <a:bodyPr/>
          <a:lstStyle/>
          <a:p>
            <a:r>
              <a:rPr lang="en-US" sz="2400" dirty="0"/>
              <a:t>Finding information can be really tough. Making it </a:t>
            </a:r>
          </a:p>
          <a:p>
            <a:pPr lvl="1"/>
            <a:r>
              <a:rPr lang="en-US" sz="2000" dirty="0"/>
              <a:t>Easy to find</a:t>
            </a:r>
          </a:p>
          <a:p>
            <a:pPr lvl="1"/>
            <a:r>
              <a:rPr lang="en-US" sz="2000" dirty="0"/>
              <a:t>Easy to read</a:t>
            </a:r>
          </a:p>
          <a:p>
            <a:pPr lvl="2"/>
            <a:r>
              <a:rPr lang="en-US" sz="2200" dirty="0"/>
              <a:t>Add Photos</a:t>
            </a:r>
          </a:p>
          <a:p>
            <a:pPr lvl="3"/>
            <a:r>
              <a:rPr lang="en-US" sz="1800" dirty="0"/>
              <a:t>Compress when possible </a:t>
            </a:r>
            <a:endParaRPr lang="en-US" sz="2200" dirty="0"/>
          </a:p>
          <a:p>
            <a:r>
              <a:rPr lang="en-US" sz="2000" dirty="0"/>
              <a:t>Easy to explain the ‘WHY’ </a:t>
            </a:r>
          </a:p>
          <a:p>
            <a:r>
              <a:rPr lang="en-US" sz="2400" dirty="0"/>
              <a:t>Think about the next step</a:t>
            </a:r>
          </a:p>
          <a:p>
            <a:pPr lvl="1"/>
            <a:r>
              <a:rPr lang="en-US" sz="2000" b="1" dirty="0"/>
              <a:t>Laminate</a:t>
            </a:r>
            <a:r>
              <a:rPr lang="en-US" sz="2000" dirty="0"/>
              <a:t> WW resources so they can take the out of the office without them getting ruined</a:t>
            </a:r>
          </a:p>
          <a:p>
            <a:pPr lvl="1"/>
            <a:r>
              <a:rPr lang="en-US" sz="2000" b="1" dirty="0"/>
              <a:t>Print and mail a fun binder (limited printer access)</a:t>
            </a:r>
            <a:endParaRPr lang="en-US" sz="2000" dirty="0"/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C13041-506E-969B-DC84-FA99DDF60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8B73BA-8E32-4E84-BCE8-79BCEF24758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026" name="Picture 2" descr="Neon Tint Clear View 3-Ring Binder 2in | Five Below">
            <a:extLst>
              <a:ext uri="{FF2B5EF4-FFF2-40B4-BE49-F238E27FC236}">
                <a16:creationId xmlns:a16="http://schemas.microsoft.com/office/drawing/2014/main" id="{A5A2D1DD-0FDE-5CC9-F097-52DC00EA5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4765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4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F2DB7-341E-2C6E-72BD-7BC7562D3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Training Documents, </a:t>
            </a:r>
            <a:r>
              <a:rPr lang="en-US" sz="3200" i="1" dirty="0"/>
              <a:t>Continued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1AE9A-ED0D-349E-C21B-2FB96C3E1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60526"/>
            <a:ext cx="8229600" cy="3581400"/>
          </a:xfrm>
        </p:spPr>
        <p:txBody>
          <a:bodyPr/>
          <a:lstStyle/>
          <a:p>
            <a:r>
              <a:rPr lang="en-US" sz="2800" dirty="0"/>
              <a:t>Never ‘final’ document</a:t>
            </a:r>
          </a:p>
          <a:p>
            <a:r>
              <a:rPr lang="en-US" sz="2800" dirty="0"/>
              <a:t>Ask for their comment and input</a:t>
            </a:r>
          </a:p>
          <a:p>
            <a:pPr lvl="1"/>
            <a:r>
              <a:rPr lang="en-US" sz="2400" dirty="0"/>
              <a:t>Fine line between adding more work and partnering </a:t>
            </a:r>
          </a:p>
          <a:p>
            <a:r>
              <a:rPr lang="en-US" sz="2800" dirty="0"/>
              <a:t>Small document size</a:t>
            </a:r>
          </a:p>
          <a:p>
            <a:pPr lvl="1"/>
            <a:r>
              <a:rPr lang="en-US" sz="2400" dirty="0"/>
              <a:t>Common issues and what to do, challenge yourself to learn more about onsite work, GO DO IT  </a:t>
            </a:r>
          </a:p>
          <a:p>
            <a:pPr marL="136525" indent="0">
              <a:buNone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72010E-5961-9C43-5CC2-6F8230954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8B73BA-8E32-4E84-BCE8-79BCEF24758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25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AACD5-E41E-2723-1F26-A5909336B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Miscellaneous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E2224-2FBB-AC9C-29D4-187C78D54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143500" cy="4708525"/>
          </a:xfrm>
        </p:spPr>
        <p:txBody>
          <a:bodyPr/>
          <a:lstStyle/>
          <a:p>
            <a:r>
              <a:rPr lang="en-US" sz="2800" dirty="0"/>
              <a:t>Break down tasks, smaller</a:t>
            </a:r>
          </a:p>
          <a:p>
            <a:r>
              <a:rPr lang="en-US" sz="2400" b="1" dirty="0"/>
              <a:t>Samples </a:t>
            </a:r>
          </a:p>
          <a:p>
            <a:pPr lvl="1"/>
            <a:r>
              <a:rPr lang="en-US" sz="2000" b="1" dirty="0"/>
              <a:t>Storage temperature, location, amount of time before analyzed</a:t>
            </a:r>
          </a:p>
          <a:p>
            <a:r>
              <a:rPr lang="en-US" sz="2400" dirty="0"/>
              <a:t>Housing</a:t>
            </a:r>
          </a:p>
          <a:p>
            <a:pPr lvl="1"/>
            <a:r>
              <a:rPr lang="en-US" sz="2000" dirty="0"/>
              <a:t>Female housing?</a:t>
            </a:r>
          </a:p>
          <a:p>
            <a:pPr lvl="1"/>
            <a:endParaRPr lang="en-US" sz="2800" b="1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E1B01-F27D-EA07-D0F8-B38C64761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8B73BA-8E32-4E84-BCE8-79BCEF24758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6" name="Picture 5" descr="A room with two beds&#10;&#10;Description automatically generated">
            <a:extLst>
              <a:ext uri="{FF2B5EF4-FFF2-40B4-BE49-F238E27FC236}">
                <a16:creationId xmlns:a16="http://schemas.microsoft.com/office/drawing/2014/main" id="{51C748BA-E432-DF58-A8B5-A90059D8D0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42" b="19445"/>
          <a:stretch/>
        </p:blipFill>
        <p:spPr>
          <a:xfrm>
            <a:off x="5791200" y="1600200"/>
            <a:ext cx="2705100" cy="2209800"/>
          </a:xfrm>
          <a:prstGeom prst="rect">
            <a:avLst/>
          </a:prstGeom>
        </p:spPr>
      </p:pic>
      <p:pic>
        <p:nvPicPr>
          <p:cNvPr id="7" name="Picture 6" descr="Two plastic bags with white liquid in them&#10;&#10;Description automatically generated">
            <a:extLst>
              <a:ext uri="{FF2B5EF4-FFF2-40B4-BE49-F238E27FC236}">
                <a16:creationId xmlns:a16="http://schemas.microsoft.com/office/drawing/2014/main" id="{7654BFDD-CC96-B647-A7D2-FA007280CA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00" y="4149725"/>
            <a:ext cx="29464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432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8A068-4662-5D81-DEED-40B87AB12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3697"/>
            <a:ext cx="8229600" cy="1143000"/>
          </a:xfrm>
        </p:spPr>
        <p:txBody>
          <a:bodyPr/>
          <a:lstStyle/>
          <a:p>
            <a:r>
              <a:rPr lang="en-US" sz="3600" dirty="0"/>
              <a:t>Example: External Tank Inspection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59889-6AB4-7B38-8E5D-9A07D0FE6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5257800" cy="4708525"/>
          </a:xfrm>
        </p:spPr>
        <p:txBody>
          <a:bodyPr/>
          <a:lstStyle/>
          <a:p>
            <a:r>
              <a:rPr lang="en-US" sz="2400" dirty="0"/>
              <a:t>Flying out contractor</a:t>
            </a:r>
          </a:p>
          <a:p>
            <a:pPr lvl="1"/>
            <a:r>
              <a:rPr lang="en-US" sz="2000" dirty="0"/>
              <a:t>Flying, to another plane, to a helicopter/boat (weather depending), to a transport van (is it safe)</a:t>
            </a:r>
          </a:p>
          <a:p>
            <a:pPr lvl="1"/>
            <a:r>
              <a:rPr lang="en-US" sz="2000" dirty="0"/>
              <a:t>All possible flights in and out</a:t>
            </a:r>
          </a:p>
          <a:p>
            <a:pPr lvl="1"/>
            <a:r>
              <a:rPr lang="en-US" sz="2000" dirty="0"/>
              <a:t>Backup plans - Trains? Boats? Barges? Postal Service?</a:t>
            </a:r>
          </a:p>
          <a:p>
            <a:r>
              <a:rPr lang="en-US" sz="2400" dirty="0"/>
              <a:t>Needs equipment sent </a:t>
            </a:r>
          </a:p>
          <a:p>
            <a:pPr lvl="2"/>
            <a:r>
              <a:rPr lang="en-US" sz="1800" dirty="0"/>
              <a:t>Ahead of time on barge? Mail? Internal transport?</a:t>
            </a:r>
          </a:p>
          <a:p>
            <a:pPr lvl="2"/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622E4-6F7C-154B-A526-2466BA6A0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8B73BA-8E32-4E84-BCE8-79BCEF24758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0" name="Picture 9" descr="People in a plane looking out the window&#10;&#10;Description automatically generated">
            <a:extLst>
              <a:ext uri="{FF2B5EF4-FFF2-40B4-BE49-F238E27FC236}">
                <a16:creationId xmlns:a16="http://schemas.microsoft.com/office/drawing/2014/main" id="{4F033D78-2A61-C22B-CCF4-4237FF0A5D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05400" y="1733550"/>
            <a:ext cx="3962400" cy="2971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44DAD5-035E-852E-BC4F-C38383F233A0}"/>
              </a:ext>
            </a:extLst>
          </p:cNvPr>
          <p:cNvSpPr txBox="1"/>
          <p:nvPr/>
        </p:nvSpPr>
        <p:spPr>
          <a:xfrm>
            <a:off x="421758" y="5334928"/>
            <a:ext cx="8077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What equipment do they need? If it can’t be fly, barge? Train? How early? DOT/HAZMAT compliant?</a:t>
            </a:r>
          </a:p>
          <a:p>
            <a:pPr lvl="1"/>
            <a:r>
              <a:rPr lang="en-US" dirty="0"/>
              <a:t>Getting equipment back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269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78B48-3721-4AFC-F33E-EF330EBD4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 Monitoring in Remote 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14E47-9343-9E66-04F7-E686DBD31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79925"/>
          </a:xfrm>
        </p:spPr>
        <p:txBody>
          <a:bodyPr/>
          <a:lstStyle/>
          <a:p>
            <a:r>
              <a:rPr lang="en-US" dirty="0"/>
              <a:t>Solar Panels </a:t>
            </a:r>
          </a:p>
          <a:p>
            <a:r>
              <a:rPr lang="en-US" dirty="0"/>
              <a:t>Backup Power</a:t>
            </a:r>
          </a:p>
          <a:p>
            <a:r>
              <a:rPr lang="en-US" dirty="0"/>
              <a:t>Batteries/Power</a:t>
            </a:r>
          </a:p>
          <a:p>
            <a:pPr lvl="1"/>
            <a:r>
              <a:rPr lang="en-US" dirty="0"/>
              <a:t>Accumulation</a:t>
            </a:r>
          </a:p>
          <a:p>
            <a:r>
              <a:rPr lang="en-US" dirty="0"/>
              <a:t>Cellular Data Coverage</a:t>
            </a:r>
          </a:p>
          <a:p>
            <a:r>
              <a:rPr lang="en-US" u="sng" dirty="0"/>
              <a:t>Data transmitted to a dashboard with routine review is critical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F140F3-E229-13B8-0034-0A13833F8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8B73BA-8E32-4E84-BCE8-79BCEF24758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4098" name="Picture 2" descr="AirSENCE - Real Time Ambient Micro Air Quality Monitor">
            <a:extLst>
              <a:ext uri="{FF2B5EF4-FFF2-40B4-BE49-F238E27FC236}">
                <a16:creationId xmlns:a16="http://schemas.microsoft.com/office/drawing/2014/main" id="{3B24C490-73AC-3AC7-F13A-B61ABEB8C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043" y="1706673"/>
            <a:ext cx="3097580" cy="20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16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Everyday Red Jalapeno Hot Sauce">
            <a:extLst>
              <a:ext uri="{FF2B5EF4-FFF2-40B4-BE49-F238E27FC236}">
                <a16:creationId xmlns:a16="http://schemas.microsoft.com/office/drawing/2014/main" id="{63D503E1-152A-BAD8-5E74-39198C6F0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98" y="3119729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CA8CD5-103B-010E-5CC1-1621B76A3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 SNACKS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2827A-8D48-1B35-50D3-97E9AE433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144" y="1302183"/>
            <a:ext cx="4953000" cy="1445489"/>
          </a:xfrm>
        </p:spPr>
        <p:txBody>
          <a:bodyPr/>
          <a:lstStyle/>
          <a:p>
            <a:r>
              <a:rPr lang="en-US" sz="2000" dirty="0"/>
              <a:t>Value added snacks</a:t>
            </a:r>
          </a:p>
          <a:p>
            <a:pPr lvl="1"/>
            <a:r>
              <a:rPr lang="en-US" sz="1600" dirty="0"/>
              <a:t>Add to rice, make cafeteria food better</a:t>
            </a:r>
          </a:p>
          <a:p>
            <a:r>
              <a:rPr lang="en-US" sz="2000" dirty="0"/>
              <a:t>Ask what they want</a:t>
            </a:r>
          </a:p>
          <a:p>
            <a:pPr lvl="1"/>
            <a:r>
              <a:rPr lang="en-US" sz="1600" dirty="0"/>
              <a:t>Find regional specialties</a:t>
            </a:r>
          </a:p>
          <a:p>
            <a:r>
              <a:rPr lang="en-US" sz="2000" dirty="0"/>
              <a:t>Mailing + snacks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20C11-7288-2488-09BB-A284837D4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8B73BA-8E32-4E84-BCE8-79BCEF24758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1026" name="Picture 2" descr="Krispy Kreme's Fan-Favorite Summer Doughnut Is Back for a Limited Time">
            <a:extLst>
              <a:ext uri="{FF2B5EF4-FFF2-40B4-BE49-F238E27FC236}">
                <a16:creationId xmlns:a16="http://schemas.microsoft.com/office/drawing/2014/main" id="{21F4D429-A291-FA3F-DEA6-A46F29465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162" y="843828"/>
            <a:ext cx="3149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untie Anne's Pretzels South Hill Mall">
            <a:extLst>
              <a:ext uri="{FF2B5EF4-FFF2-40B4-BE49-F238E27FC236}">
                <a16:creationId xmlns:a16="http://schemas.microsoft.com/office/drawing/2014/main" id="{E2A6AE93-D93D-F884-9DB3-5267019DC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81" y="3700796"/>
            <a:ext cx="594542" cy="59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14 Best Indian Groceries to Buy at Costco Right Now | The Kitchn">
            <a:extLst>
              <a:ext uri="{FF2B5EF4-FFF2-40B4-BE49-F238E27FC236}">
                <a16:creationId xmlns:a16="http://schemas.microsoft.com/office/drawing/2014/main" id="{DF64D36E-64F1-86C8-FF7B-5C8890430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2310"/>
            <a:ext cx="1886532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lassic Candies – Dea's Kitchen and Pinoy Delicacies">
            <a:extLst>
              <a:ext uri="{FF2B5EF4-FFF2-40B4-BE49-F238E27FC236}">
                <a16:creationId xmlns:a16="http://schemas.microsoft.com/office/drawing/2014/main" id="{E6CABF63-2E55-1B1D-A526-67E8D043C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029" y="4564427"/>
            <a:ext cx="2799153" cy="186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Tony'sCafé Carmelita Medium Roast Ground Coffee - 12oz">
            <a:extLst>
              <a:ext uri="{FF2B5EF4-FFF2-40B4-BE49-F238E27FC236}">
                <a16:creationId xmlns:a16="http://schemas.microsoft.com/office/drawing/2014/main" id="{94225876-039B-B7DC-631F-E00568BAC2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2" t="6728" r="22131" b="4244"/>
          <a:stretch/>
        </p:blipFill>
        <p:spPr bwMode="auto">
          <a:xfrm>
            <a:off x="4182963" y="2230438"/>
            <a:ext cx="1331542" cy="212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FCE78B-14AF-DAA6-3E23-7B1878600A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47245" y="5049836"/>
            <a:ext cx="2724437" cy="1749270"/>
          </a:xfrm>
          <a:prstGeom prst="rect">
            <a:avLst/>
          </a:prstGeom>
        </p:spPr>
      </p:pic>
      <p:pic>
        <p:nvPicPr>
          <p:cNvPr id="1040" name="Picture 16" descr="REVIEW: Trying to Find Best Protein Bar at Grocery Store Based on Taste -  Business Insider">
            <a:extLst>
              <a:ext uri="{FF2B5EF4-FFF2-40B4-BE49-F238E27FC236}">
                <a16:creationId xmlns:a16="http://schemas.microsoft.com/office/drawing/2014/main" id="{EB17E5DF-E52A-3C5B-BA8E-D28157EBC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520" y="3062724"/>
            <a:ext cx="2012950" cy="150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Absolute Best Snacks From Trader Joe's, Ranked">
            <a:extLst>
              <a:ext uri="{FF2B5EF4-FFF2-40B4-BE49-F238E27FC236}">
                <a16:creationId xmlns:a16="http://schemas.microsoft.com/office/drawing/2014/main" id="{8120756D-2130-06AE-4094-CC0A7C4DF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062" y="4250094"/>
            <a:ext cx="2536710" cy="142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53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FBE59-00D1-1769-3C0E-0058AC484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9516A-F613-0C8B-05D4-987FA7799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Flex your patience</a:t>
            </a:r>
          </a:p>
          <a:p>
            <a:r>
              <a:rPr lang="en-US" dirty="0"/>
              <a:t>Plan and Research ahead of time</a:t>
            </a:r>
          </a:p>
          <a:p>
            <a:r>
              <a:rPr lang="en-US" dirty="0"/>
              <a:t>Develop Relationships</a:t>
            </a:r>
          </a:p>
          <a:p>
            <a:r>
              <a:rPr lang="en-US" dirty="0"/>
              <a:t>Create great resources</a:t>
            </a:r>
          </a:p>
          <a:p>
            <a:r>
              <a:rPr lang="en-US" dirty="0"/>
              <a:t>Bring snacks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E1E1E-EF02-0C0C-A68E-2F645A5B4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8B73BA-8E32-4E84-BCE8-79BCEF24758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8" name="Picture 7" descr="A group of flowers on a rocky field&#10;&#10;Description automatically generated">
            <a:extLst>
              <a:ext uri="{FF2B5EF4-FFF2-40B4-BE49-F238E27FC236}">
                <a16:creationId xmlns:a16="http://schemas.microsoft.com/office/drawing/2014/main" id="{10B8A4D1-88EC-8BAC-CDB2-EB5D11566D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93978" y="3661173"/>
            <a:ext cx="3025774" cy="226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149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F6103-99A8-3921-9CD1-75AFE4F7D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7E94C-4057-713B-04D0-7003CEC33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 algn="ctr">
              <a:buNone/>
            </a:pPr>
            <a:endParaRPr lang="en-US" sz="8000" dirty="0"/>
          </a:p>
          <a:p>
            <a:pPr marL="136525" indent="0" algn="ctr">
              <a:buNone/>
            </a:pPr>
            <a:r>
              <a:rPr lang="en-US" sz="8000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B34448-D9A1-EB3C-0C9B-F89364211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8B73BA-8E32-4E84-BCE8-79BCEF24758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806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A5527-0602-F689-47CD-2FAD48EDA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am I?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F21F97-2E09-AEB9-31AF-64CF99C0A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8B73BA-8E32-4E84-BCE8-79BCEF24758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8" name="Picture 7" descr="A map of the united states&#10;&#10;Description automatically generated">
            <a:extLst>
              <a:ext uri="{FF2B5EF4-FFF2-40B4-BE49-F238E27FC236}">
                <a16:creationId xmlns:a16="http://schemas.microsoft.com/office/drawing/2014/main" id="{F6BC900B-A962-4668-BDEC-DEB61B9F2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458" y="2590800"/>
            <a:ext cx="5759542" cy="406524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8AAA4AE-8DF5-EABC-B70F-17EB3AF820E9}"/>
              </a:ext>
            </a:extLst>
          </p:cNvPr>
          <p:cNvGrpSpPr/>
          <p:nvPr/>
        </p:nvGrpSpPr>
        <p:grpSpPr>
          <a:xfrm>
            <a:off x="6172200" y="5638800"/>
            <a:ext cx="2286000" cy="441325"/>
            <a:chOff x="6172200" y="5638800"/>
            <a:chExt cx="2286000" cy="441325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59CD6AF-4B56-3811-E08E-98C4ED89B276}"/>
                </a:ext>
              </a:extLst>
            </p:cNvPr>
            <p:cNvCxnSpPr/>
            <p:nvPr/>
          </p:nvCxnSpPr>
          <p:spPr>
            <a:xfrm flipH="1" flipV="1">
              <a:off x="6172200" y="5638800"/>
              <a:ext cx="762000" cy="2286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6242CEA-607A-2BC3-14C4-FA11678F9387}"/>
                </a:ext>
              </a:extLst>
            </p:cNvPr>
            <p:cNvSpPr txBox="1"/>
            <p:nvPr/>
          </p:nvSpPr>
          <p:spPr>
            <a:xfrm>
              <a:off x="6858000" y="5710793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Kodiak Island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CD3F39C-9F40-E0F4-8BE8-BA41474805D5}"/>
              </a:ext>
            </a:extLst>
          </p:cNvPr>
          <p:cNvGrpSpPr/>
          <p:nvPr/>
        </p:nvGrpSpPr>
        <p:grpSpPr>
          <a:xfrm>
            <a:off x="4070258" y="4720193"/>
            <a:ext cx="1600200" cy="1528207"/>
            <a:chOff x="6858000" y="5710793"/>
            <a:chExt cx="1600200" cy="1528207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B9586F7-7575-F16F-40E0-87CAC999E222}"/>
                </a:ext>
              </a:extLst>
            </p:cNvPr>
            <p:cNvCxnSpPr>
              <a:cxnSpLocks/>
            </p:cNvCxnSpPr>
            <p:nvPr/>
          </p:nvCxnSpPr>
          <p:spPr>
            <a:xfrm>
              <a:off x="6934200" y="5867400"/>
              <a:ext cx="349342" cy="13716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79B5FC1-AF81-BECD-04B0-D116DEC5D7EB}"/>
                </a:ext>
              </a:extLst>
            </p:cNvPr>
            <p:cNvSpPr txBox="1"/>
            <p:nvPr/>
          </p:nvSpPr>
          <p:spPr>
            <a:xfrm>
              <a:off x="6858000" y="5710793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Akutan</a:t>
              </a:r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449C910-6607-9C81-8B75-BD09530A777D}"/>
              </a:ext>
            </a:extLst>
          </p:cNvPr>
          <p:cNvGrpSpPr/>
          <p:nvPr/>
        </p:nvGrpSpPr>
        <p:grpSpPr>
          <a:xfrm>
            <a:off x="4832258" y="4419600"/>
            <a:ext cx="1600200" cy="1528207"/>
            <a:chOff x="6858000" y="5710793"/>
            <a:chExt cx="1600200" cy="1528207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540CB7DD-4EBF-5A72-FC66-6CD29E916534}"/>
                </a:ext>
              </a:extLst>
            </p:cNvPr>
            <p:cNvCxnSpPr>
              <a:cxnSpLocks/>
            </p:cNvCxnSpPr>
            <p:nvPr/>
          </p:nvCxnSpPr>
          <p:spPr>
            <a:xfrm>
              <a:off x="6934200" y="5867400"/>
              <a:ext cx="349342" cy="13716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06F1615-4F00-A63E-B5C7-E4F2138DCD82}"/>
                </a:ext>
              </a:extLst>
            </p:cNvPr>
            <p:cNvSpPr txBox="1"/>
            <p:nvPr/>
          </p:nvSpPr>
          <p:spPr>
            <a:xfrm>
              <a:off x="6858000" y="5710793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Sand Point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3646A92-5491-876B-453E-CAC4A5C97A20}"/>
              </a:ext>
            </a:extLst>
          </p:cNvPr>
          <p:cNvGrpSpPr/>
          <p:nvPr/>
        </p:nvGrpSpPr>
        <p:grpSpPr>
          <a:xfrm>
            <a:off x="6205537" y="2136537"/>
            <a:ext cx="1600200" cy="914400"/>
            <a:chOff x="6858000" y="5710793"/>
            <a:chExt cx="1600200" cy="1528207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D0E5086-6DD3-7A46-EB59-6B3DCEB53B92}"/>
                </a:ext>
              </a:extLst>
            </p:cNvPr>
            <p:cNvCxnSpPr>
              <a:cxnSpLocks/>
            </p:cNvCxnSpPr>
            <p:nvPr/>
          </p:nvCxnSpPr>
          <p:spPr>
            <a:xfrm>
              <a:off x="6934200" y="5867400"/>
              <a:ext cx="349342" cy="13716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42A3326-9B86-B6A8-E613-7EE512A53100}"/>
                </a:ext>
              </a:extLst>
            </p:cNvPr>
            <p:cNvSpPr txBox="1"/>
            <p:nvPr/>
          </p:nvSpPr>
          <p:spPr>
            <a:xfrm>
              <a:off x="6858000" y="5710793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Kaktovik</a:t>
              </a:r>
              <a:endParaRPr lang="en-US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11D2D942-678B-A0A0-7F55-1F362FE4D28B}"/>
              </a:ext>
            </a:extLst>
          </p:cNvPr>
          <p:cNvSpPr txBox="1"/>
          <p:nvPr/>
        </p:nvSpPr>
        <p:spPr>
          <a:xfrm>
            <a:off x="461964" y="1261408"/>
            <a:ext cx="4953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~10 years in compliance industry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Wastewater, Haz. Mat, stormwater, Oil, 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Oil &amp; Gas, Mining, Fisheries, BLM, Forest service, plastics, natural gas…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Been places!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Air Sciences – 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7" name="Picture 26" descr="A person and person in a plane&#10;&#10;Description automatically generated">
            <a:extLst>
              <a:ext uri="{FF2B5EF4-FFF2-40B4-BE49-F238E27FC236}">
                <a16:creationId xmlns:a16="http://schemas.microsoft.com/office/drawing/2014/main" id="{19E0FE91-2D0D-A0F6-4E92-27708ADF31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79" y="3172961"/>
            <a:ext cx="2401900" cy="1801425"/>
          </a:xfrm>
          <a:prstGeom prst="rect">
            <a:avLst/>
          </a:prstGeom>
        </p:spPr>
      </p:pic>
      <p:sp>
        <p:nvSpPr>
          <p:cNvPr id="28" name="AutoShape 2">
            <a:extLst>
              <a:ext uri="{FF2B5EF4-FFF2-40B4-BE49-F238E27FC236}">
                <a16:creationId xmlns:a16="http://schemas.microsoft.com/office/drawing/2014/main" id="{51BF1329-26F2-3464-07E4-7AC96F281E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" name="Picture 29" descr="A helicopter flying over a red vehicle&#10;&#10;Description automatically generated">
            <a:extLst>
              <a:ext uri="{FF2B5EF4-FFF2-40B4-BE49-F238E27FC236}">
                <a16:creationId xmlns:a16="http://schemas.microsoft.com/office/drawing/2014/main" id="{56A31B5D-F70D-BAA0-0166-DED72894DE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79"/>
          <a:stretch/>
        </p:blipFill>
        <p:spPr>
          <a:xfrm>
            <a:off x="6934200" y="215662"/>
            <a:ext cx="1723505" cy="1752600"/>
          </a:xfrm>
          <a:prstGeom prst="rect">
            <a:avLst/>
          </a:prstGeom>
        </p:spPr>
      </p:pic>
      <p:pic>
        <p:nvPicPr>
          <p:cNvPr id="1026" name="Picture 2" descr="Life at the South Pole Station: Everything You Want to Know • Wander Eat  Write">
            <a:extLst>
              <a:ext uri="{FF2B5EF4-FFF2-40B4-BE49-F238E27FC236}">
                <a16:creationId xmlns:a16="http://schemas.microsoft.com/office/drawing/2014/main" id="{520CE2A3-CF32-846F-B93D-7FB3512D4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22" y="5181599"/>
            <a:ext cx="2044623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871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Zen Meditation">
            <a:extLst>
              <a:ext uri="{FF2B5EF4-FFF2-40B4-BE49-F238E27FC236}">
                <a16:creationId xmlns:a16="http://schemas.microsoft.com/office/drawing/2014/main" id="{33453EDC-ABA5-FD17-BC5D-B4636423F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4290483"/>
            <a:ext cx="3048000" cy="202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99" y="1295400"/>
            <a:ext cx="7934325" cy="4708525"/>
          </a:xfrm>
        </p:spPr>
        <p:txBody>
          <a:bodyPr/>
          <a:lstStyle/>
          <a:p>
            <a:r>
              <a:rPr lang="en-US" sz="3200" dirty="0"/>
              <a:t>Know the players</a:t>
            </a:r>
          </a:p>
          <a:p>
            <a:r>
              <a:rPr lang="en-US" sz="3200" dirty="0"/>
              <a:t>Creating good documents</a:t>
            </a:r>
          </a:p>
          <a:p>
            <a:r>
              <a:rPr lang="en-US" sz="3200" dirty="0"/>
              <a:t>Equipment/Waste Accumulation</a:t>
            </a:r>
          </a:p>
          <a:p>
            <a:r>
              <a:rPr lang="en-US" sz="3200" dirty="0"/>
              <a:t>Planning</a:t>
            </a:r>
          </a:p>
          <a:p>
            <a:r>
              <a:rPr lang="en-US" sz="3200" dirty="0"/>
              <a:t>Come to peace with factors out of your control</a:t>
            </a:r>
          </a:p>
          <a:p>
            <a:pPr marL="136525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85788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8B73BA-8E32-4E84-BCE8-79BCEF24758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4098" name="Picture 2" descr="Too Many Chefs Spoil the Broth - Impossible Images - Unique stock images  for commercial use.">
            <a:extLst>
              <a:ext uri="{FF2B5EF4-FFF2-40B4-BE49-F238E27FC236}">
                <a16:creationId xmlns:a16="http://schemas.microsoft.com/office/drawing/2014/main" id="{DAB67AC9-7365-7919-7F98-98FE9F247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724" y="558800"/>
            <a:ext cx="1421901" cy="200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 the players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8B73BA-8E32-4E84-BCE8-79BCEF24758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6B8711-31B9-7B77-8D95-E51587815528}"/>
              </a:ext>
            </a:extLst>
          </p:cNvPr>
          <p:cNvSpPr txBox="1"/>
          <p:nvPr/>
        </p:nvSpPr>
        <p:spPr>
          <a:xfrm>
            <a:off x="2138842" y="6216620"/>
            <a:ext cx="49171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Remember: You all have the same goal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0589F3-470A-A0F7-6CCC-B8B05C196D18}"/>
              </a:ext>
            </a:extLst>
          </p:cNvPr>
          <p:cNvSpPr txBox="1"/>
          <p:nvPr/>
        </p:nvSpPr>
        <p:spPr>
          <a:xfrm>
            <a:off x="1162050" y="1323430"/>
            <a:ext cx="68199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Remote = Pristine Wilderness?</a:t>
            </a:r>
          </a:p>
        </p:txBody>
      </p:sp>
      <p:pic>
        <p:nvPicPr>
          <p:cNvPr id="1026" name="Picture 2" descr="File:Seal of the United States Environmental Protection ...">
            <a:extLst>
              <a:ext uri="{FF2B5EF4-FFF2-40B4-BE49-F238E27FC236}">
                <a16:creationId xmlns:a16="http://schemas.microsoft.com/office/drawing/2014/main" id="{D8FA5953-8E06-E9A7-EEFF-FA7C0657A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75" y="186805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laska Department of Environmental Conservation">
            <a:extLst>
              <a:ext uri="{FF2B5EF4-FFF2-40B4-BE49-F238E27FC236}">
                <a16:creationId xmlns:a16="http://schemas.microsoft.com/office/drawing/2014/main" id="{D019D708-A344-C889-50CC-38FD9A9D7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2118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ted States Coast Guard (USCG) | History &amp; Facts | Britannica">
            <a:extLst>
              <a:ext uri="{FF2B5EF4-FFF2-40B4-BE49-F238E27FC236}">
                <a16:creationId xmlns:a16="http://schemas.microsoft.com/office/drawing/2014/main" id="{C8597868-B933-1CD1-2265-527330DA0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32" y="3623075"/>
            <a:ext cx="3305175" cy="259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yor &amp; City Council | San Leandro, CA">
            <a:extLst>
              <a:ext uri="{FF2B5EF4-FFF2-40B4-BE49-F238E27FC236}">
                <a16:creationId xmlns:a16="http://schemas.microsoft.com/office/drawing/2014/main" id="{137497CF-A39E-4892-097E-F1F6E4A3A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787" y="4273374"/>
            <a:ext cx="2819400" cy="187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34049D40-7008-D32D-FB42-9FE5711B2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034" y="1933057"/>
            <a:ext cx="2308384" cy="201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ultural Resources Department | Fort Peck Tribes">
            <a:extLst>
              <a:ext uri="{FF2B5EF4-FFF2-40B4-BE49-F238E27FC236}">
                <a16:creationId xmlns:a16="http://schemas.microsoft.com/office/drawing/2014/main" id="{D4B228E0-37E9-7400-B85D-B60BEE4B7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84" y="2221184"/>
            <a:ext cx="1343076" cy="171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ity of Wyoming &gt; About Wyoming &gt; City Departments &gt; Public Safety - Police  &gt; Internal Affairs">
            <a:extLst>
              <a:ext uri="{FF2B5EF4-FFF2-40B4-BE49-F238E27FC236}">
                <a16:creationId xmlns:a16="http://schemas.microsoft.com/office/drawing/2014/main" id="{7E24326C-CE02-E7A9-430F-07FF1A713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387" y="4412892"/>
            <a:ext cx="2057400" cy="168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nternational Bird Rescue">
            <a:extLst>
              <a:ext uri="{FF2B5EF4-FFF2-40B4-BE49-F238E27FC236}">
                <a16:creationId xmlns:a16="http://schemas.microsoft.com/office/drawing/2014/main" id="{8151D6BC-FADD-0DE1-8E7D-8FB14EBCF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418" y="185183"/>
            <a:ext cx="1343076" cy="13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79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483AC-9C0C-ADE5-DDCD-09D9EEEA8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CC974-31E8-9F3B-BE2F-3EBEFCE76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43001"/>
            <a:ext cx="8229600" cy="4267200"/>
          </a:xfrm>
        </p:spPr>
        <p:txBody>
          <a:bodyPr/>
          <a:lstStyle/>
          <a:p>
            <a:r>
              <a:rPr lang="en-US" dirty="0"/>
              <a:t>Full Time</a:t>
            </a:r>
          </a:p>
          <a:p>
            <a:r>
              <a:rPr lang="en-US" dirty="0"/>
              <a:t>Seasonal?</a:t>
            </a:r>
          </a:p>
          <a:p>
            <a:r>
              <a:rPr lang="en-US" dirty="0"/>
              <a:t>Make their job as easy as possible to do it.</a:t>
            </a:r>
          </a:p>
          <a:p>
            <a:r>
              <a:rPr lang="en-US" sz="3200" dirty="0"/>
              <a:t>Onsite Facility</a:t>
            </a:r>
          </a:p>
          <a:p>
            <a:pPr lvl="1"/>
            <a:r>
              <a:rPr lang="en-US" sz="2800" dirty="0"/>
              <a:t>Night shift, the forgotten shift</a:t>
            </a:r>
          </a:p>
          <a:p>
            <a:pPr marL="136525" indent="0">
              <a:buNone/>
            </a:pPr>
            <a:r>
              <a:rPr lang="en-US" b="1" u="sng" dirty="0"/>
              <a:t>Relationships</a:t>
            </a:r>
            <a:r>
              <a:rPr lang="en-US" b="1" dirty="0"/>
              <a:t>	</a:t>
            </a:r>
            <a:r>
              <a:rPr lang="en-US" b="1" u="sng" dirty="0"/>
              <a:t>Support your Team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62D2F-BB6A-6FF5-4FB5-A9207B22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8B73BA-8E32-4E84-BCE8-79BCEF24758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34A8A6E-6C1E-C71D-F492-358587C75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8938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35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F045D-CC38-C2A3-DA10-6CB90AD21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Supporting Onsite Folks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30E22C-153A-E81A-A0A3-25F25B452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8B73BA-8E32-4E84-BCE8-79BCEF24758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3" name="Picture 22" descr="A person in a red coat on a snowy field&#10;&#10;Description automatically generated">
            <a:extLst>
              <a:ext uri="{FF2B5EF4-FFF2-40B4-BE49-F238E27FC236}">
                <a16:creationId xmlns:a16="http://schemas.microsoft.com/office/drawing/2014/main" id="{2F7D5CDF-4B40-2218-AD06-0209590635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28563" r="-101" b="21093"/>
          <a:stretch/>
        </p:blipFill>
        <p:spPr>
          <a:xfrm>
            <a:off x="2030891" y="1278437"/>
            <a:ext cx="3163373" cy="3452550"/>
          </a:xfrm>
          <a:prstGeom prst="rect">
            <a:avLst/>
          </a:prstGeom>
        </p:spPr>
      </p:pic>
      <p:pic>
        <p:nvPicPr>
          <p:cNvPr id="12" name="Picture 11" descr="A white truck next to a gas station&#10;&#10;Description automatically generated">
            <a:extLst>
              <a:ext uri="{FF2B5EF4-FFF2-40B4-BE49-F238E27FC236}">
                <a16:creationId xmlns:a16="http://schemas.microsoft.com/office/drawing/2014/main" id="{604F5307-5CDA-E14A-0F0B-0382D07DAC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508" y="4089601"/>
            <a:ext cx="3241600" cy="2431200"/>
          </a:xfrm>
          <a:prstGeom prst="rect">
            <a:avLst/>
          </a:prstGeom>
        </p:spPr>
      </p:pic>
      <p:pic>
        <p:nvPicPr>
          <p:cNvPr id="14" name="Picture 13" descr="A person in a safety harness working on a metal pole&#10;&#10;Description automatically generated">
            <a:extLst>
              <a:ext uri="{FF2B5EF4-FFF2-40B4-BE49-F238E27FC236}">
                <a16:creationId xmlns:a16="http://schemas.microsoft.com/office/drawing/2014/main" id="{E0A7BEEC-1964-6163-11F5-5E4F3C79C4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31" y="1658015"/>
            <a:ext cx="2097563" cy="2796750"/>
          </a:xfrm>
          <a:prstGeom prst="rect">
            <a:avLst/>
          </a:prstGeom>
        </p:spPr>
      </p:pic>
      <p:pic>
        <p:nvPicPr>
          <p:cNvPr id="16" name="Picture 15" descr="A person standing in a room with a computer&#10;&#10;Description automatically generated">
            <a:extLst>
              <a:ext uri="{FF2B5EF4-FFF2-40B4-BE49-F238E27FC236}">
                <a16:creationId xmlns:a16="http://schemas.microsoft.com/office/drawing/2014/main" id="{D5512835-F980-608F-838A-04C433C7F8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296" y="2461950"/>
            <a:ext cx="2578800" cy="1934100"/>
          </a:xfrm>
          <a:prstGeom prst="rect">
            <a:avLst/>
          </a:prstGeom>
        </p:spPr>
      </p:pic>
      <p:pic>
        <p:nvPicPr>
          <p:cNvPr id="21" name="Picture 20" descr="A person holding a balloon in the snow&#10;&#10;Description automatically generated">
            <a:extLst>
              <a:ext uri="{FF2B5EF4-FFF2-40B4-BE49-F238E27FC236}">
                <a16:creationId xmlns:a16="http://schemas.microsoft.com/office/drawing/2014/main" id="{F20A0489-6E48-007E-0FEC-CADBD6F1E2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t="15674" r="22903" b="8593"/>
          <a:stretch/>
        </p:blipFill>
        <p:spPr>
          <a:xfrm>
            <a:off x="1131588" y="4454765"/>
            <a:ext cx="3163373" cy="2024034"/>
          </a:xfrm>
          <a:prstGeom prst="rect">
            <a:avLst/>
          </a:prstGeom>
        </p:spPr>
      </p:pic>
      <p:pic>
        <p:nvPicPr>
          <p:cNvPr id="25" name="Picture 24" descr="A person in a red coat and a red hat standing in the snow&#10;&#10;Description automatically generated">
            <a:extLst>
              <a:ext uri="{FF2B5EF4-FFF2-40B4-BE49-F238E27FC236}">
                <a16:creationId xmlns:a16="http://schemas.microsoft.com/office/drawing/2014/main" id="{F5221058-DEC3-FF7B-CF0F-F60425EECE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8" b="28889"/>
          <a:stretch/>
        </p:blipFill>
        <p:spPr>
          <a:xfrm>
            <a:off x="6779404" y="1417638"/>
            <a:ext cx="1907396" cy="179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326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BACB9-C5B7-657D-5D07-FDD8CF544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relationship and trust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1CFE9-53FE-A96C-F9FD-A64DD4CD7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 In</a:t>
            </a:r>
          </a:p>
          <a:p>
            <a:r>
              <a:rPr lang="en-US" dirty="0"/>
              <a:t>Make clear you’re on the same team</a:t>
            </a:r>
          </a:p>
          <a:p>
            <a:r>
              <a:rPr lang="en-US" dirty="0"/>
              <a:t>Ask them how you can help make their days </a:t>
            </a:r>
            <a:r>
              <a:rPr lang="en-US" i="1" dirty="0"/>
              <a:t>easier!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41F779-D5CB-5686-30FE-71FB48DD6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8B73BA-8E32-4E84-BCE8-79BCEF24758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1" name="Picture 10" descr="A person wearing a mask and hair rollers&#10;&#10;Description automatically generated">
            <a:extLst>
              <a:ext uri="{FF2B5EF4-FFF2-40B4-BE49-F238E27FC236}">
                <a16:creationId xmlns:a16="http://schemas.microsoft.com/office/drawing/2014/main" id="{E2644D75-38C6-0DC9-1924-37541F3C14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954462"/>
            <a:ext cx="29718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9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D18E5-855D-216E-6E6E-6739C10BE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C256D-8AA3-D087-BCC1-383FA6DF1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en-US" dirty="0"/>
              <a:t>Plan A</a:t>
            </a:r>
          </a:p>
          <a:p>
            <a:pPr marL="136525" indent="0">
              <a:buNone/>
            </a:pPr>
            <a:r>
              <a:rPr lang="en-US" dirty="0"/>
              <a:t>Plan B</a:t>
            </a:r>
          </a:p>
          <a:p>
            <a:pPr marL="136525" indent="0">
              <a:buNone/>
            </a:pPr>
            <a:r>
              <a:rPr lang="en-US" dirty="0"/>
              <a:t>Plan C</a:t>
            </a:r>
          </a:p>
          <a:p>
            <a:pPr marL="136525" indent="0">
              <a:buNone/>
            </a:pPr>
            <a:r>
              <a:rPr lang="en-US" dirty="0"/>
              <a:t>Plan D</a:t>
            </a:r>
          </a:p>
          <a:p>
            <a:pPr marL="136525" indent="0">
              <a:buNone/>
            </a:pPr>
            <a:r>
              <a:rPr lang="en-US" dirty="0"/>
              <a:t>Plan E </a:t>
            </a:r>
          </a:p>
          <a:p>
            <a:pPr marL="136525" indent="0">
              <a:buNone/>
            </a:pPr>
            <a:r>
              <a:rPr lang="en-US" dirty="0"/>
              <a:t>Plan F</a:t>
            </a:r>
          </a:p>
          <a:p>
            <a:pPr marL="136525" indent="0">
              <a:buNone/>
            </a:pPr>
            <a:r>
              <a:rPr lang="en-US" dirty="0"/>
              <a:t>Just kidding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3D48D-A428-2E5C-41F0-1365F4108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8B73BA-8E32-4E84-BCE8-79BCEF24758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" name="Picture 6" descr="A hand writing on a white board&#10;&#10;Description automatically generated">
            <a:extLst>
              <a:ext uri="{FF2B5EF4-FFF2-40B4-BE49-F238E27FC236}">
                <a16:creationId xmlns:a16="http://schemas.microsoft.com/office/drawing/2014/main" id="{22EA4EC0-17D4-69D7-F6C0-663545D15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86"/>
          <a:stretch/>
        </p:blipFill>
        <p:spPr>
          <a:xfrm>
            <a:off x="5765134" y="609600"/>
            <a:ext cx="2921666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33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atellite image of a hurricane&#10;&#10;Description automatically generated">
            <a:extLst>
              <a:ext uri="{FF2B5EF4-FFF2-40B4-BE49-F238E27FC236}">
                <a16:creationId xmlns:a16="http://schemas.microsoft.com/office/drawing/2014/main" id="{D49E3EF2-3AED-FE4C-D896-C2887F445ED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26"/>
          <a:stretch/>
        </p:blipFill>
        <p:spPr>
          <a:xfrm>
            <a:off x="457200" y="1219200"/>
            <a:ext cx="8374129" cy="40544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AFBE59-00D1-1769-3C0E-0058AC484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out of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9516A-F613-0C8B-05D4-987FA7799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6553200" cy="4816475"/>
          </a:xfrm>
        </p:spPr>
        <p:txBody>
          <a:bodyPr/>
          <a:lstStyle/>
          <a:p>
            <a:r>
              <a:rPr lang="en-US" b="1" dirty="0"/>
              <a:t>Weather</a:t>
            </a:r>
          </a:p>
          <a:p>
            <a:r>
              <a:rPr lang="en-US" dirty="0"/>
              <a:t>Flights Schedules</a:t>
            </a:r>
          </a:p>
          <a:p>
            <a:pPr lvl="1"/>
            <a:r>
              <a:rPr lang="en-US" dirty="0"/>
              <a:t>Helpful to have contacts with smaller local aircraft</a:t>
            </a:r>
          </a:p>
          <a:p>
            <a:r>
              <a:rPr lang="en-US" dirty="0"/>
              <a:t>Barge Schedules</a:t>
            </a:r>
          </a:p>
          <a:p>
            <a:r>
              <a:rPr lang="en-US" dirty="0"/>
              <a:t>Network/Internet outages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E1E1E-EF02-0C0C-A68E-2F645A5B4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8B73BA-8E32-4E84-BCE8-79BCEF24758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1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_ASI PowerPoint Template (2015-05-28)">
  <a:themeElements>
    <a:clrScheme name="Custom 4">
      <a:dk1>
        <a:srgbClr val="17365D"/>
      </a:dk1>
      <a:lt1>
        <a:srgbClr val="17365D"/>
      </a:lt1>
      <a:dk2>
        <a:srgbClr val="FFFFFF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BF743B510B3942B1FB93E7477D16AA" ma:contentTypeVersion="1" ma:contentTypeDescription="Create a new document." ma:contentTypeScope="" ma:versionID="49681eb1f33f9826ede7d3af350bf631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949202dcc3c1780e91e58fb2af340b1d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4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CFE4BD4-E8F5-45F0-ACE4-BAFFD1A33CE8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17C53290-9466-4C56-956A-B08A364E15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0ACD33-5B21-4CD9-BC30-E576F8753A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F0197014-3C42-4584-9498-153A0D58C5BB}">
  <ds:schemaRefs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sharepoint/v3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ASI PowerPoint Template (2015-11-01)</Template>
  <TotalTime>2066</TotalTime>
  <Words>792</Words>
  <Application>Microsoft Office PowerPoint</Application>
  <PresentationFormat>On-screen Show (4:3)</PresentationFormat>
  <Paragraphs>200</Paragraphs>
  <Slides>19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Helvetica</vt:lpstr>
      <vt:lpstr>Wingdings 2</vt:lpstr>
      <vt:lpstr>Wingdings 3</vt:lpstr>
      <vt:lpstr>I_ASI PowerPoint Template (2015-05-28)</vt:lpstr>
      <vt:lpstr>Out of sight, not out of compliance Advice for folks new to remote support  Casey Fee, Air Sciences Inc. November 2024</vt:lpstr>
      <vt:lpstr>Who am I?</vt:lpstr>
      <vt:lpstr>Summary</vt:lpstr>
      <vt:lpstr>Know the players</vt:lpstr>
      <vt:lpstr>Onsite</vt:lpstr>
      <vt:lpstr>Supporting Onsite Folks</vt:lpstr>
      <vt:lpstr>Build relationship and trust</vt:lpstr>
      <vt:lpstr>Initial Planning</vt:lpstr>
      <vt:lpstr>Factors out of control</vt:lpstr>
      <vt:lpstr>Equipment</vt:lpstr>
      <vt:lpstr>Good Training Documents</vt:lpstr>
      <vt:lpstr>Good Training Documents, Continued</vt:lpstr>
      <vt:lpstr>Good Training Documents, Continued</vt:lpstr>
      <vt:lpstr>Miscellaneous</vt:lpstr>
      <vt:lpstr>Example: External Tank Inspection</vt:lpstr>
      <vt:lpstr>Air Monitoring in Remote Location</vt:lpstr>
      <vt:lpstr>Pack SNACKS</vt:lpstr>
      <vt:lpstr>In Conclusion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Casey Fee</dc:creator>
  <cp:lastModifiedBy>Casey Fee</cp:lastModifiedBy>
  <cp:revision>26</cp:revision>
  <cp:lastPrinted>2015-05-08T23:06:59Z</cp:lastPrinted>
  <dcterms:created xsi:type="dcterms:W3CDTF">2024-09-11T21:03:19Z</dcterms:created>
  <dcterms:modified xsi:type="dcterms:W3CDTF">2024-11-09T01:17:07Z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ContentTypeId">
    <vt:lpwstr>0x01010076BF743B510B3942B1FB93E7477D16AA</vt:lpwstr>
  </property>
</Properties>
</file>